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handoutMasterIdLst>
    <p:handoutMasterId r:id="rId19"/>
  </p:handoutMasterIdLst>
  <p:sldIdLst>
    <p:sldId id="316" r:id="rId2"/>
    <p:sldId id="263" r:id="rId3"/>
    <p:sldId id="305" r:id="rId4"/>
    <p:sldId id="306" r:id="rId5"/>
    <p:sldId id="264" r:id="rId6"/>
    <p:sldId id="265" r:id="rId7"/>
    <p:sldId id="266" r:id="rId8"/>
    <p:sldId id="307" r:id="rId9"/>
    <p:sldId id="308" r:id="rId10"/>
    <p:sldId id="309" r:id="rId11"/>
    <p:sldId id="267" r:id="rId12"/>
    <p:sldId id="268" r:id="rId13"/>
    <p:sldId id="269" r:id="rId14"/>
    <p:sldId id="310" r:id="rId15"/>
    <p:sldId id="311" r:id="rId16"/>
    <p:sldId id="270" r:id="rId17"/>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B8B27C8-DA0A-88E4-C234-939079B36614}"/>
              </a:ext>
            </a:extLst>
          </p:cNvPr>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sz="1000">
                <a:latin typeface="Arial" panose="020B0604020202020204" pitchFamily="34" charset="0"/>
                <a:cs typeface="Arial" panose="020B0604020202020204" pitchFamily="34" charset="0"/>
              </a:rPr>
              <a:t>Class – A Study Of The Psalms (44)</a:t>
            </a:r>
          </a:p>
        </p:txBody>
      </p:sp>
      <p:sp>
        <p:nvSpPr>
          <p:cNvPr id="3" name="Date Placeholder 2">
            <a:extLst>
              <a:ext uri="{FF2B5EF4-FFF2-40B4-BE49-F238E27FC236}">
                <a16:creationId xmlns:a16="http://schemas.microsoft.com/office/drawing/2014/main" id="{45CCF4DA-3B12-E4E2-CAD9-42F69C391CF6}"/>
              </a:ext>
            </a:extLst>
          </p:cNvPr>
          <p:cNvSpPr>
            <a:spLocks noGrp="1"/>
          </p:cNvSpPr>
          <p:nvPr>
            <p:ph type="dt" sz="quarter" idx="1"/>
          </p:nvPr>
        </p:nvSpPr>
        <p:spPr>
          <a:xfrm>
            <a:off x="4143209" y="0"/>
            <a:ext cx="3170357" cy="480547"/>
          </a:xfrm>
          <a:prstGeom prst="rect">
            <a:avLst/>
          </a:prstGeom>
        </p:spPr>
        <p:txBody>
          <a:bodyPr vert="horz" lIns="93790" tIns="46895" rIns="93790" bIns="46895" rtlCol="0"/>
          <a:lstStyle>
            <a:lvl1pPr algn="r">
              <a:defRPr sz="1200"/>
            </a:lvl1pPr>
          </a:lstStyle>
          <a:p>
            <a:r>
              <a:rPr lang="en-US" sz="1000">
                <a:latin typeface="Arial" panose="020B0604020202020204" pitchFamily="34" charset="0"/>
                <a:cs typeface="Arial" panose="020B0604020202020204" pitchFamily="34" charset="0"/>
              </a:rPr>
              <a:t>10/9/2022 am class</a:t>
            </a:r>
          </a:p>
        </p:txBody>
      </p:sp>
      <p:sp>
        <p:nvSpPr>
          <p:cNvPr id="4" name="Footer Placeholder 3">
            <a:extLst>
              <a:ext uri="{FF2B5EF4-FFF2-40B4-BE49-F238E27FC236}">
                <a16:creationId xmlns:a16="http://schemas.microsoft.com/office/drawing/2014/main" id="{8A987750-EE5B-4F75-9408-12D26404CC01}"/>
              </a:ext>
            </a:extLst>
          </p:cNvPr>
          <p:cNvSpPr>
            <a:spLocks noGrp="1"/>
          </p:cNvSpPr>
          <p:nvPr>
            <p:ph type="ftr" sz="quarter" idx="2"/>
          </p:nvPr>
        </p:nvSpPr>
        <p:spPr>
          <a:xfrm>
            <a:off x="0" y="9120653"/>
            <a:ext cx="3170357" cy="480547"/>
          </a:xfrm>
          <a:prstGeom prst="rect">
            <a:avLst/>
          </a:prstGeom>
        </p:spPr>
        <p:txBody>
          <a:bodyPr vert="horz" lIns="93790" tIns="46895" rIns="93790" bIns="4689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FC5C7D22-4447-B104-6DF4-A2A9FBE64B51}"/>
              </a:ext>
            </a:extLst>
          </p:cNvPr>
          <p:cNvSpPr>
            <a:spLocks noGrp="1"/>
          </p:cNvSpPr>
          <p:nvPr>
            <p:ph type="sldNum" sz="quarter" idx="3"/>
          </p:nvPr>
        </p:nvSpPr>
        <p:spPr>
          <a:xfrm>
            <a:off x="4143209" y="9120653"/>
            <a:ext cx="3170357" cy="480547"/>
          </a:xfrm>
          <a:prstGeom prst="rect">
            <a:avLst/>
          </a:prstGeom>
        </p:spPr>
        <p:txBody>
          <a:bodyPr vert="horz" lIns="93790" tIns="46895" rIns="93790" bIns="46895" rtlCol="0" anchor="b"/>
          <a:lstStyle>
            <a:lvl1pPr algn="r">
              <a:defRPr sz="1200"/>
            </a:lvl1pPr>
          </a:lstStyle>
          <a:p>
            <a:fld id="{4BBB36AA-5EE2-49C8-82BA-73EB3B24B7EC}"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330338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0" tIns="46895" rIns="93790" bIns="46895" rtlCol="0"/>
          <a:lstStyle>
            <a:lvl1pPr algn="l">
              <a:defRPr sz="1200"/>
            </a:lvl1pPr>
          </a:lstStyle>
          <a:p>
            <a:r>
              <a:rPr lang="en-US"/>
              <a:t>Class – A Study Of The Psalms (44)</a:t>
            </a:r>
          </a:p>
        </p:txBody>
      </p:sp>
      <p:sp>
        <p:nvSpPr>
          <p:cNvPr id="3" name="Date Placeholder 2"/>
          <p:cNvSpPr>
            <a:spLocks noGrp="1"/>
          </p:cNvSpPr>
          <p:nvPr>
            <p:ph type="dt" idx="1"/>
          </p:nvPr>
        </p:nvSpPr>
        <p:spPr>
          <a:xfrm>
            <a:off x="4143209" y="0"/>
            <a:ext cx="3170357" cy="480547"/>
          </a:xfrm>
          <a:prstGeom prst="rect">
            <a:avLst/>
          </a:prstGeom>
        </p:spPr>
        <p:txBody>
          <a:bodyPr vert="horz" lIns="93790" tIns="46895" rIns="93790" bIns="46895" rtlCol="0"/>
          <a:lstStyle>
            <a:lvl1pPr algn="r">
              <a:defRPr sz="1200"/>
            </a:lvl1pPr>
          </a:lstStyle>
          <a:p>
            <a:r>
              <a:rPr lang="en-US"/>
              <a:t>10/9/2022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0" tIns="46895" rIns="93790" bIns="46895" rtlCol="0" anchor="ctr"/>
          <a:lstStyle/>
          <a:p>
            <a:endParaRPr lang="en-US"/>
          </a:p>
        </p:txBody>
      </p:sp>
      <p:sp>
        <p:nvSpPr>
          <p:cNvPr id="5" name="Notes Placeholder 4"/>
          <p:cNvSpPr>
            <a:spLocks noGrp="1"/>
          </p:cNvSpPr>
          <p:nvPr>
            <p:ph type="body" sz="quarter" idx="3"/>
          </p:nvPr>
        </p:nvSpPr>
        <p:spPr>
          <a:xfrm>
            <a:off x="730867" y="4620395"/>
            <a:ext cx="5853468" cy="3781062"/>
          </a:xfrm>
          <a:prstGeom prst="rect">
            <a:avLst/>
          </a:prstGeom>
        </p:spPr>
        <p:txBody>
          <a:bodyPr vert="horz" lIns="93790" tIns="46895" rIns="93790" bIns="4689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3"/>
            <a:ext cx="3170357" cy="480547"/>
          </a:xfrm>
          <a:prstGeom prst="rect">
            <a:avLst/>
          </a:prstGeom>
        </p:spPr>
        <p:txBody>
          <a:bodyPr vert="horz" lIns="93790" tIns="46895" rIns="93790" bIns="4689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09" y="9120653"/>
            <a:ext cx="3170357" cy="480547"/>
          </a:xfrm>
          <a:prstGeom prst="rect">
            <a:avLst/>
          </a:prstGeom>
        </p:spPr>
        <p:txBody>
          <a:bodyPr vert="horz" lIns="93790" tIns="46895" rIns="93790" bIns="46895" rtlCol="0" anchor="b"/>
          <a:lstStyle>
            <a:lvl1pPr algn="r">
              <a:defRPr sz="1200"/>
            </a:lvl1pPr>
          </a:lstStyle>
          <a:p>
            <a:fld id="{E851169A-5676-484F-B98A-6352B22D684D}" type="slidenum">
              <a:rPr lang="en-US" smtClean="0"/>
              <a:t>‹#›</a:t>
            </a:fld>
            <a:endParaRPr lang="en-US"/>
          </a:p>
        </p:txBody>
      </p:sp>
    </p:spTree>
    <p:extLst>
      <p:ext uri="{BB962C8B-B14F-4D97-AF65-F5344CB8AC3E}">
        <p14:creationId xmlns:p14="http://schemas.microsoft.com/office/powerpoint/2010/main" val="280685137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80548661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590939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4055839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3632868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33190247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123289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36184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659783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505807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654459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44CAC375-3051-49C6-860E-4F7215146301}" type="datetimeFigureOut">
              <a:rPr lang="en-US" smtClean="0"/>
              <a:t>10/14/2022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1588446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4CAC375-3051-49C6-860E-4F7215146301}" type="datetimeFigureOut">
              <a:rPr lang="en-US" smtClean="0"/>
              <a:t>10/14/2022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FF713B-5BEC-4FD4-BBA2-CAFB17F1C410}" type="slidenum">
              <a:rPr lang="en-US" smtClean="0"/>
              <a:t>‹#›</a:t>
            </a:fld>
            <a:endParaRPr lang="en-US"/>
          </a:p>
        </p:txBody>
      </p:sp>
    </p:spTree>
    <p:extLst>
      <p:ext uri="{BB962C8B-B14F-4D97-AF65-F5344CB8AC3E}">
        <p14:creationId xmlns:p14="http://schemas.microsoft.com/office/powerpoint/2010/main" val="20128553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biblia.com/bible/nkjv/Gen%2014.12-17" TargetMode="External"/><Relationship Id="rId2" Type="http://schemas.openxmlformats.org/officeDocument/2006/relationships/hyperlink" Target="http://biblia.com/bible/nkjv/Gen%2014.1-11" TargetMode="External"/><Relationship Id="rId1" Type="http://schemas.openxmlformats.org/officeDocument/2006/relationships/slideLayout" Target="../slideLayouts/slideLayout2.xml"/><Relationship Id="rId6" Type="http://schemas.openxmlformats.org/officeDocument/2006/relationships/hyperlink" Target="http://biblia.com/bible/nkjv/Gen%2014.20b" TargetMode="External"/><Relationship Id="rId5" Type="http://schemas.openxmlformats.org/officeDocument/2006/relationships/hyperlink" Target="http://biblia.com/bible/nkjv/Gen%2014.19" TargetMode="External"/><Relationship Id="rId4" Type="http://schemas.openxmlformats.org/officeDocument/2006/relationships/hyperlink" Target="http://biblia.com/bible/nkjv/Gen%2014.18"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biblia.com/bible/nkjv/He%207.2" TargetMode="External"/><Relationship Id="rId2" Type="http://schemas.openxmlformats.org/officeDocument/2006/relationships/hyperlink" Target="http://biblia.com/bible/nkjv/He%207.1-2"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ABCA7-5E7B-4510-B397-160DC1679241}"/>
              </a:ext>
            </a:extLst>
          </p:cNvPr>
          <p:cNvSpPr>
            <a:spLocks noGrp="1"/>
          </p:cNvSpPr>
          <p:nvPr>
            <p:ph type="ctrTitle"/>
          </p:nvPr>
        </p:nvSpPr>
        <p:spPr>
          <a:xfrm>
            <a:off x="95250" y="1455688"/>
            <a:ext cx="8953500" cy="1585049"/>
          </a:xfrm>
          <a:solidFill>
            <a:schemeClr val="accent1"/>
          </a:solidFill>
        </p:spPr>
        <p:txBody>
          <a:bodyPr>
            <a:spAutoFit/>
          </a:bodyPr>
          <a:lstStyle/>
          <a:p>
            <a:pPr>
              <a:lnSpc>
                <a:spcPct val="100000"/>
              </a:lnSpc>
            </a:pPr>
            <a:r>
              <a:rPr lang="en-US" sz="4700" dirty="0">
                <a:solidFill>
                  <a:schemeClr val="bg1"/>
                </a:solidFill>
              </a:rPr>
              <a:t>Christ:</a:t>
            </a:r>
            <a:br>
              <a:rPr lang="en-US" sz="4700" dirty="0">
                <a:solidFill>
                  <a:schemeClr val="bg1"/>
                </a:solidFill>
              </a:rPr>
            </a:br>
            <a:r>
              <a:rPr lang="en-US" sz="4700" dirty="0">
                <a:solidFill>
                  <a:schemeClr val="bg1"/>
                </a:solidFill>
              </a:rPr>
              <a:t>King, Priest, Judge</a:t>
            </a:r>
          </a:p>
        </p:txBody>
      </p:sp>
      <p:sp>
        <p:nvSpPr>
          <p:cNvPr id="3" name="Subtitle 2">
            <a:extLst>
              <a:ext uri="{FF2B5EF4-FFF2-40B4-BE49-F238E27FC236}">
                <a16:creationId xmlns:a16="http://schemas.microsoft.com/office/drawing/2014/main" id="{C03F7419-A01D-4ECF-8676-83B44424272E}"/>
              </a:ext>
            </a:extLst>
          </p:cNvPr>
          <p:cNvSpPr>
            <a:spLocks noGrp="1"/>
          </p:cNvSpPr>
          <p:nvPr>
            <p:ph type="subTitle" idx="1"/>
          </p:nvPr>
        </p:nvSpPr>
        <p:spPr>
          <a:xfrm>
            <a:off x="2858486" y="5530195"/>
            <a:ext cx="3476324" cy="707886"/>
          </a:xfrm>
        </p:spPr>
        <p:txBody>
          <a:bodyPr wrap="square">
            <a:spAutoFit/>
          </a:bodyPr>
          <a:lstStyle/>
          <a:p>
            <a:r>
              <a:rPr lang="en-US" sz="4000" b="1" dirty="0">
                <a:solidFill>
                  <a:schemeClr val="tx1"/>
                </a:solidFill>
              </a:rPr>
              <a:t>October 9, 2022</a:t>
            </a:r>
          </a:p>
        </p:txBody>
      </p:sp>
      <p:sp>
        <p:nvSpPr>
          <p:cNvPr id="4" name="Subtitle 2">
            <a:extLst>
              <a:ext uri="{FF2B5EF4-FFF2-40B4-BE49-F238E27FC236}">
                <a16:creationId xmlns:a16="http://schemas.microsoft.com/office/drawing/2014/main" id="{1973B066-C4D1-0E19-6810-34B1D1BCACD8}"/>
              </a:ext>
            </a:extLst>
          </p:cNvPr>
          <p:cNvSpPr txBox="1">
            <a:spLocks/>
          </p:cNvSpPr>
          <p:nvPr/>
        </p:nvSpPr>
        <p:spPr bwMode="auto">
          <a:xfrm>
            <a:off x="3340823" y="3373030"/>
            <a:ext cx="2447232" cy="7078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ctr" rtl="0" eaLnBrk="1" fontAlgn="base" hangingPunct="1">
              <a:spcBef>
                <a:spcPts val="575"/>
              </a:spcBef>
              <a:spcAft>
                <a:spcPct val="0"/>
              </a:spcAft>
              <a:buClr>
                <a:schemeClr val="accent1"/>
              </a:buClr>
              <a:buSzPct val="85000"/>
              <a:buFont typeface="Wingdings 2" pitchFamily="18" charset="2"/>
              <a:buNone/>
              <a:defRPr sz="2600" kern="1200">
                <a:solidFill>
                  <a:schemeClr val="tx2"/>
                </a:solidFill>
                <a:latin typeface="+mn-lt"/>
                <a:ea typeface="+mn-ea"/>
                <a:cs typeface="+mn-cs"/>
              </a:defRPr>
            </a:lvl1pPr>
            <a:lvl2pPr marL="457200" indent="0" algn="ctr" rtl="0" eaLnBrk="1" fontAlgn="base" hangingPunct="1">
              <a:spcBef>
                <a:spcPts val="375"/>
              </a:spcBef>
              <a:spcAft>
                <a:spcPct val="0"/>
              </a:spcAft>
              <a:buClr>
                <a:schemeClr val="accent2"/>
              </a:buClr>
              <a:buSzPct val="85000"/>
              <a:buFont typeface="Wingdings 2" pitchFamily="18" charset="2"/>
              <a:buNone/>
              <a:defRPr sz="2400" kern="1200">
                <a:solidFill>
                  <a:schemeClr val="tx1"/>
                </a:solidFill>
                <a:latin typeface="+mn-lt"/>
                <a:ea typeface="+mn-ea"/>
                <a:cs typeface="+mn-cs"/>
              </a:defRPr>
            </a:lvl2pPr>
            <a:lvl3pPr marL="914400" indent="0" algn="ctr" rtl="0" eaLnBrk="1" fontAlgn="base" hangingPunct="1">
              <a:spcBef>
                <a:spcPts val="375"/>
              </a:spcBef>
              <a:spcAft>
                <a:spcPct val="0"/>
              </a:spcAft>
              <a:buClr>
                <a:srgbClr val="E6B1AB"/>
              </a:buClr>
              <a:buSzPct val="85000"/>
              <a:buFont typeface="Wingdings 2" pitchFamily="18" charset="2"/>
              <a:buNone/>
              <a:defRPr sz="2000" kern="1200">
                <a:solidFill>
                  <a:schemeClr val="tx1"/>
                </a:solidFill>
                <a:latin typeface="+mn-lt"/>
                <a:ea typeface="+mn-ea"/>
                <a:cs typeface="+mn-cs"/>
              </a:defRPr>
            </a:lvl3pPr>
            <a:lvl4pPr marL="1371600" indent="0" algn="ctr" rtl="0" eaLnBrk="1" fontAlgn="base" hangingPunct="1">
              <a:spcBef>
                <a:spcPts val="375"/>
              </a:spcBef>
              <a:spcAft>
                <a:spcPct val="0"/>
              </a:spcAft>
              <a:buClr>
                <a:srgbClr val="A28E6A"/>
              </a:buClr>
              <a:buSzPct val="80000"/>
              <a:buFont typeface="Wingdings 2" pitchFamily="18" charset="2"/>
              <a:buNone/>
              <a:defRPr sz="2000" kern="1200">
                <a:solidFill>
                  <a:schemeClr val="tx1"/>
                </a:solidFill>
                <a:latin typeface="+mn-lt"/>
                <a:ea typeface="+mn-ea"/>
                <a:cs typeface="+mn-cs"/>
              </a:defRPr>
            </a:lvl4pPr>
            <a:lvl5pPr marL="1828800" indent="0" algn="ctr" rtl="0" eaLnBrk="1" fontAlgn="base" hangingPunct="1">
              <a:spcBef>
                <a:spcPts val="375"/>
              </a:spcBef>
              <a:spcAft>
                <a:spcPct val="0"/>
              </a:spcAft>
              <a:buClr>
                <a:srgbClr val="A28E6A"/>
              </a:buClr>
              <a:buNone/>
              <a:defRPr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US" sz="4000" b="1" dirty="0">
                <a:solidFill>
                  <a:schemeClr val="tx1"/>
                </a:solidFill>
              </a:rPr>
              <a:t>Psalms 110</a:t>
            </a:r>
          </a:p>
        </p:txBody>
      </p:sp>
    </p:spTree>
    <p:extLst>
      <p:ext uri="{BB962C8B-B14F-4D97-AF65-F5344CB8AC3E}">
        <p14:creationId xmlns:p14="http://schemas.microsoft.com/office/powerpoint/2010/main" val="2622200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583" y="76313"/>
            <a:ext cx="7772400" cy="1369606"/>
          </a:xfrm>
        </p:spPr>
        <p:txBody>
          <a:bodyPr>
            <a:spAutoFit/>
          </a:bodyPr>
          <a:lstStyle/>
          <a:p>
            <a:r>
              <a:rPr lang="en-US" b="1" dirty="0">
                <a:solidFill>
                  <a:schemeClr val="tx1"/>
                </a:solidFill>
              </a:rPr>
              <a:t>Christ’s superior priesthood is the basis of that hope.</a:t>
            </a:r>
          </a:p>
        </p:txBody>
      </p:sp>
      <p:sp>
        <p:nvSpPr>
          <p:cNvPr id="3" name="Content Placeholder 2"/>
          <p:cNvSpPr>
            <a:spLocks noGrp="1"/>
          </p:cNvSpPr>
          <p:nvPr>
            <p:ph idx="1"/>
          </p:nvPr>
        </p:nvSpPr>
        <p:spPr>
          <a:xfrm>
            <a:off x="390525" y="1647825"/>
            <a:ext cx="8296275" cy="3949799"/>
          </a:xfrm>
        </p:spPr>
        <p:txBody>
          <a:bodyPr>
            <a:spAutoFit/>
          </a:bodyPr>
          <a:lstStyle/>
          <a:p>
            <a:r>
              <a:rPr lang="en-US" sz="3600" dirty="0"/>
              <a:t>Levitical priesthood does not provide what man really needs … Access to God. Hebrews 4:16; 7:11ff, 18-19</a:t>
            </a:r>
          </a:p>
          <a:p>
            <a:pPr lvl="1"/>
            <a:r>
              <a:rPr lang="en-US" sz="3400" dirty="0"/>
              <a:t>There has been a change in the Law … replaced with a new covenant. Hebrews 8</a:t>
            </a:r>
          </a:p>
          <a:p>
            <a:pPr lvl="1"/>
            <a:r>
              <a:rPr lang="en-US" sz="3400" dirty="0"/>
              <a:t>In Jesus, our hope in drawing near to God is much better than ever before.</a:t>
            </a:r>
          </a:p>
        </p:txBody>
      </p:sp>
    </p:spTree>
    <p:extLst>
      <p:ext uri="{BB962C8B-B14F-4D97-AF65-F5344CB8AC3E}">
        <p14:creationId xmlns:p14="http://schemas.microsoft.com/office/powerpoint/2010/main" val="369377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1B21-4B61-40BE-990E-DE7119FEDF27}"/>
              </a:ext>
            </a:extLst>
          </p:cNvPr>
          <p:cNvSpPr>
            <a:spLocks noGrp="1"/>
          </p:cNvSpPr>
          <p:nvPr>
            <p:ph type="title"/>
          </p:nvPr>
        </p:nvSpPr>
        <p:spPr>
          <a:xfrm>
            <a:off x="1338260" y="697369"/>
            <a:ext cx="6467478" cy="761747"/>
          </a:xfrm>
        </p:spPr>
        <p:txBody>
          <a:bodyPr vert="horz" wrap="square" lIns="68580" tIns="34290" rIns="68580" bIns="34290" numCol="1" rtlCol="0" anchor="ctr" anchorCtr="0" compatLnSpc="1">
            <a:prstTxWarp prst="textNoShape">
              <a:avLst/>
            </a:prstTxWarp>
            <a:spAutoFit/>
          </a:bodyPr>
          <a:lstStyle/>
          <a:p>
            <a:pPr algn="ctr"/>
            <a:r>
              <a:rPr lang="en-US" sz="4500" b="1" dirty="0">
                <a:solidFill>
                  <a:schemeClr val="tx1"/>
                </a:solidFill>
              </a:rPr>
              <a:t>Christ The Judge</a:t>
            </a:r>
          </a:p>
        </p:txBody>
      </p:sp>
      <p:sp>
        <p:nvSpPr>
          <p:cNvPr id="3" name="Text Placeholder 2">
            <a:extLst>
              <a:ext uri="{FF2B5EF4-FFF2-40B4-BE49-F238E27FC236}">
                <a16:creationId xmlns:a16="http://schemas.microsoft.com/office/drawing/2014/main" id="{0CE17D72-938D-4078-81F7-6C003585F592}"/>
              </a:ext>
            </a:extLst>
          </p:cNvPr>
          <p:cNvSpPr>
            <a:spLocks noGrp="1"/>
          </p:cNvSpPr>
          <p:nvPr>
            <p:ph type="body" idx="1"/>
          </p:nvPr>
        </p:nvSpPr>
        <p:spPr>
          <a:xfrm>
            <a:off x="284672" y="2533569"/>
            <a:ext cx="8582025" cy="4162678"/>
          </a:xfrm>
        </p:spPr>
        <p:txBody>
          <a:bodyPr vert="horz" wrap="square" lIns="68580" tIns="34290" rIns="68580" bIns="34290" numCol="1" rtlCol="0" anchor="ctr" anchorCtr="0" compatLnSpc="1">
            <a:prstTxWarp prst="textNoShape">
              <a:avLst/>
            </a:prstTxWarp>
            <a:spAutoFit/>
          </a:bodyPr>
          <a:lstStyle/>
          <a:p>
            <a:pPr algn="ctr">
              <a:spcBef>
                <a:spcPts val="0"/>
              </a:spcBef>
            </a:pPr>
            <a:r>
              <a:rPr lang="en-US" sz="3800" dirty="0">
                <a:solidFill>
                  <a:schemeClr val="tx1"/>
                </a:solidFill>
              </a:rPr>
              <a:t>Psalms 110:5-7</a:t>
            </a:r>
          </a:p>
          <a:p>
            <a:pPr algn="ctr">
              <a:spcBef>
                <a:spcPts val="0"/>
              </a:spcBef>
            </a:pPr>
            <a:r>
              <a:rPr lang="en-US" sz="3800" i="1" dirty="0">
                <a:solidFill>
                  <a:schemeClr val="tx1"/>
                </a:solidFill>
              </a:rPr>
              <a:t>“The Lord at thy right hand will </a:t>
            </a:r>
            <a:r>
              <a:rPr lang="en-US" sz="3800" i="1" u="sng" dirty="0">
                <a:solidFill>
                  <a:schemeClr val="tx1"/>
                </a:solidFill>
              </a:rPr>
              <a:t>strike through kings in the day of his wrath</a:t>
            </a:r>
            <a:r>
              <a:rPr lang="en-US" sz="3800" i="1" dirty="0">
                <a:solidFill>
                  <a:schemeClr val="tx1"/>
                </a:solidFill>
              </a:rPr>
              <a:t>. He will </a:t>
            </a:r>
            <a:r>
              <a:rPr lang="en-US" sz="3800" i="1" u="sng" dirty="0">
                <a:solidFill>
                  <a:schemeClr val="tx1"/>
                </a:solidFill>
              </a:rPr>
              <a:t>judge among the nations</a:t>
            </a:r>
            <a:r>
              <a:rPr lang="en-US" sz="3800" i="1" dirty="0">
                <a:solidFill>
                  <a:schemeClr val="tx1"/>
                </a:solidFill>
              </a:rPr>
              <a:t>, He will fill (the places) with dead bodies; </a:t>
            </a:r>
            <a:r>
              <a:rPr lang="en-US" sz="3800" i="1" u="sng" dirty="0">
                <a:solidFill>
                  <a:schemeClr val="tx1"/>
                </a:solidFill>
              </a:rPr>
              <a:t>He will strike through the head in many countries</a:t>
            </a:r>
            <a:r>
              <a:rPr lang="en-US" sz="3800" i="1" dirty="0">
                <a:solidFill>
                  <a:schemeClr val="tx1"/>
                </a:solidFill>
              </a:rPr>
              <a:t>. He will drink of the brook in the way: therefore will he lift up the head.”</a:t>
            </a:r>
          </a:p>
        </p:txBody>
      </p:sp>
    </p:spTree>
    <p:extLst>
      <p:ext uri="{BB962C8B-B14F-4D97-AF65-F5344CB8AC3E}">
        <p14:creationId xmlns:p14="http://schemas.microsoft.com/office/powerpoint/2010/main" val="456801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79E-9709-4F64-BA9E-81608062E0F5}"/>
              </a:ext>
            </a:extLst>
          </p:cNvPr>
          <p:cNvSpPr>
            <a:spLocks noGrp="1"/>
          </p:cNvSpPr>
          <p:nvPr>
            <p:ph type="title"/>
          </p:nvPr>
        </p:nvSpPr>
        <p:spPr>
          <a:xfrm>
            <a:off x="599277" y="1448718"/>
            <a:ext cx="7955280" cy="1384995"/>
          </a:xfrm>
        </p:spPr>
        <p:txBody>
          <a:bodyPr>
            <a:spAutoFit/>
          </a:bodyPr>
          <a:lstStyle/>
          <a:p>
            <a:r>
              <a:rPr lang="en-US" sz="4500" dirty="0">
                <a:solidFill>
                  <a:schemeClr val="tx1"/>
                </a:solidFill>
              </a:rPr>
              <a:t>Judge the Nations</a:t>
            </a:r>
            <a:br>
              <a:rPr lang="en-US" sz="4500" dirty="0">
                <a:solidFill>
                  <a:schemeClr val="tx1"/>
                </a:solidFill>
              </a:rPr>
            </a:br>
            <a:r>
              <a:rPr lang="en-US" sz="3600" dirty="0">
                <a:solidFill>
                  <a:schemeClr val="tx1"/>
                </a:solidFill>
              </a:rPr>
              <a:t>Psalms 2:8-12</a:t>
            </a:r>
          </a:p>
        </p:txBody>
      </p:sp>
      <p:sp>
        <p:nvSpPr>
          <p:cNvPr id="3" name="Content Placeholder 2">
            <a:extLst>
              <a:ext uri="{FF2B5EF4-FFF2-40B4-BE49-F238E27FC236}">
                <a16:creationId xmlns:a16="http://schemas.microsoft.com/office/drawing/2014/main" id="{F174436B-3467-41FE-A5F1-BAA38AA32C5B}"/>
              </a:ext>
            </a:extLst>
          </p:cNvPr>
          <p:cNvSpPr>
            <a:spLocks noGrp="1"/>
          </p:cNvSpPr>
          <p:nvPr>
            <p:ph idx="1"/>
          </p:nvPr>
        </p:nvSpPr>
        <p:spPr>
          <a:xfrm>
            <a:off x="603276" y="3039097"/>
            <a:ext cx="7955280" cy="1869743"/>
          </a:xfrm>
        </p:spPr>
        <p:txBody>
          <a:bodyPr wrap="square">
            <a:spAutoFit/>
          </a:bodyPr>
          <a:lstStyle/>
          <a:p>
            <a:pPr>
              <a:spcBef>
                <a:spcPts val="900"/>
              </a:spcBef>
            </a:pPr>
            <a:r>
              <a:rPr lang="en-US" sz="3600" dirty="0"/>
              <a:t>Providentially. Matthew 23:38; 24:15, 28-35; Acts 17:26; 12:23 (1 Timothy 2:2)</a:t>
            </a:r>
          </a:p>
          <a:p>
            <a:pPr>
              <a:spcBef>
                <a:spcPts val="900"/>
              </a:spcBef>
            </a:pPr>
            <a:r>
              <a:rPr lang="en-US" sz="3600" dirty="0"/>
              <a:t>Final judgment of all. Acts 17:30-31</a:t>
            </a:r>
          </a:p>
        </p:txBody>
      </p:sp>
      <p:sp>
        <p:nvSpPr>
          <p:cNvPr id="4" name="Title 1">
            <a:extLst>
              <a:ext uri="{FF2B5EF4-FFF2-40B4-BE49-F238E27FC236}">
                <a16:creationId xmlns:a16="http://schemas.microsoft.com/office/drawing/2014/main" id="{8BDCE21D-3F15-E1FD-8932-80915406EC2C}"/>
              </a:ext>
            </a:extLst>
          </p:cNvPr>
          <p:cNvSpPr txBox="1">
            <a:spLocks/>
          </p:cNvSpPr>
          <p:nvPr/>
        </p:nvSpPr>
        <p:spPr bwMode="auto">
          <a:xfrm>
            <a:off x="1357114" y="299605"/>
            <a:ext cx="646747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u="none" strike="noStrike" kern="1200" cap="none" spc="0" normalizeH="0" baseline="0" noProof="0" dirty="0">
                <a:ln>
                  <a:noFill/>
                </a:ln>
                <a:solidFill>
                  <a:schemeClr val="tx1"/>
                </a:solidFill>
                <a:effectLst/>
                <a:uLnTx/>
                <a:uFillTx/>
                <a:latin typeface="Franklin Gothic Book"/>
                <a:ea typeface="+mj-ea"/>
                <a:cs typeface="+mj-cs"/>
              </a:rPr>
              <a:t>Christ The Judge</a:t>
            </a:r>
          </a:p>
        </p:txBody>
      </p:sp>
    </p:spTree>
    <p:extLst>
      <p:ext uri="{BB962C8B-B14F-4D97-AF65-F5344CB8AC3E}">
        <p14:creationId xmlns:p14="http://schemas.microsoft.com/office/powerpoint/2010/main" val="2004125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79E-9709-4F64-BA9E-81608062E0F5}"/>
              </a:ext>
            </a:extLst>
          </p:cNvPr>
          <p:cNvSpPr>
            <a:spLocks noGrp="1"/>
          </p:cNvSpPr>
          <p:nvPr>
            <p:ph type="title"/>
          </p:nvPr>
        </p:nvSpPr>
        <p:spPr>
          <a:xfrm>
            <a:off x="608705" y="1514428"/>
            <a:ext cx="7955280" cy="1384995"/>
          </a:xfrm>
        </p:spPr>
        <p:txBody>
          <a:bodyPr>
            <a:spAutoFit/>
          </a:bodyPr>
          <a:lstStyle/>
          <a:p>
            <a:r>
              <a:rPr lang="en-US" sz="4500" dirty="0">
                <a:solidFill>
                  <a:schemeClr val="tx1"/>
                </a:solidFill>
              </a:rPr>
              <a:t>Judge in the Day of Wrath</a:t>
            </a:r>
            <a:br>
              <a:rPr lang="en-US" sz="4500" dirty="0">
                <a:solidFill>
                  <a:schemeClr val="tx1"/>
                </a:solidFill>
              </a:rPr>
            </a:br>
            <a:r>
              <a:rPr lang="en-US" sz="3600" dirty="0">
                <a:solidFill>
                  <a:schemeClr val="tx1"/>
                </a:solidFill>
              </a:rPr>
              <a:t>Psalms 110:5</a:t>
            </a:r>
          </a:p>
        </p:txBody>
      </p:sp>
      <p:sp>
        <p:nvSpPr>
          <p:cNvPr id="3" name="Content Placeholder 2">
            <a:extLst>
              <a:ext uri="{FF2B5EF4-FFF2-40B4-BE49-F238E27FC236}">
                <a16:creationId xmlns:a16="http://schemas.microsoft.com/office/drawing/2014/main" id="{F174436B-3467-41FE-A5F1-BAA38AA32C5B}"/>
              </a:ext>
            </a:extLst>
          </p:cNvPr>
          <p:cNvSpPr>
            <a:spLocks noGrp="1"/>
          </p:cNvSpPr>
          <p:nvPr>
            <p:ph idx="1"/>
          </p:nvPr>
        </p:nvSpPr>
        <p:spPr>
          <a:xfrm>
            <a:off x="37709" y="2940342"/>
            <a:ext cx="9068586" cy="2803332"/>
          </a:xfrm>
        </p:spPr>
        <p:txBody>
          <a:bodyPr wrap="square">
            <a:spAutoFit/>
          </a:bodyPr>
          <a:lstStyle/>
          <a:p>
            <a:pPr>
              <a:spcBef>
                <a:spcPts val="225"/>
              </a:spcBef>
            </a:pPr>
            <a:r>
              <a:rPr lang="en-US" sz="3450" dirty="0"/>
              <a:t>Nations. Revelation 6:15-17</a:t>
            </a:r>
          </a:p>
          <a:p>
            <a:pPr>
              <a:spcBef>
                <a:spcPts val="225"/>
              </a:spcBef>
            </a:pPr>
            <a:r>
              <a:rPr lang="en-US" sz="3450" dirty="0"/>
              <a:t>Individuals. Romans 2:5-6</a:t>
            </a:r>
          </a:p>
          <a:p>
            <a:pPr>
              <a:spcBef>
                <a:spcPts val="225"/>
              </a:spcBef>
            </a:pPr>
            <a:r>
              <a:rPr lang="en-US" sz="3450" dirty="0"/>
              <a:t>Justice and Punishment. Psalms 110:6-7; Isaiah 11:3-5</a:t>
            </a:r>
          </a:p>
          <a:p>
            <a:pPr lvl="1">
              <a:spcBef>
                <a:spcPts val="225"/>
              </a:spcBef>
            </a:pPr>
            <a:r>
              <a:rPr lang="en-US" sz="3300" dirty="0"/>
              <a:t>He knows man. John 2:24-25</a:t>
            </a:r>
          </a:p>
          <a:p>
            <a:pPr lvl="1">
              <a:spcBef>
                <a:spcPts val="225"/>
              </a:spcBef>
            </a:pPr>
            <a:r>
              <a:rPr lang="en-US" sz="3300" dirty="0"/>
              <a:t>Wrath and mercy. Revelation19:15; Psalms 2:11-12</a:t>
            </a:r>
          </a:p>
        </p:txBody>
      </p:sp>
      <p:sp>
        <p:nvSpPr>
          <p:cNvPr id="4" name="Title 1">
            <a:extLst>
              <a:ext uri="{FF2B5EF4-FFF2-40B4-BE49-F238E27FC236}">
                <a16:creationId xmlns:a16="http://schemas.microsoft.com/office/drawing/2014/main" id="{502877CC-F5E1-28C2-0760-DD1D8226BAC5}"/>
              </a:ext>
            </a:extLst>
          </p:cNvPr>
          <p:cNvSpPr txBox="1">
            <a:spLocks/>
          </p:cNvSpPr>
          <p:nvPr/>
        </p:nvSpPr>
        <p:spPr bwMode="auto">
          <a:xfrm>
            <a:off x="1338261" y="558643"/>
            <a:ext cx="646747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u="none" strike="noStrike" kern="1200" cap="none" spc="0" normalizeH="0" baseline="0" noProof="0" dirty="0">
                <a:ln>
                  <a:noFill/>
                </a:ln>
                <a:solidFill>
                  <a:schemeClr val="tx1"/>
                </a:solidFill>
                <a:effectLst/>
                <a:uLnTx/>
                <a:uFillTx/>
                <a:latin typeface="Franklin Gothic Book"/>
                <a:ea typeface="+mj-ea"/>
                <a:cs typeface="+mj-cs"/>
              </a:rPr>
              <a:t>Christ The Judge</a:t>
            </a:r>
          </a:p>
        </p:txBody>
      </p:sp>
    </p:spTree>
    <p:extLst>
      <p:ext uri="{BB962C8B-B14F-4D97-AF65-F5344CB8AC3E}">
        <p14:creationId xmlns:p14="http://schemas.microsoft.com/office/powerpoint/2010/main" val="2651274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28374-C057-638D-921E-8E65ED8499C7}"/>
              </a:ext>
            </a:extLst>
          </p:cNvPr>
          <p:cNvSpPr>
            <a:spLocks noGrp="1"/>
          </p:cNvSpPr>
          <p:nvPr>
            <p:ph type="title"/>
          </p:nvPr>
        </p:nvSpPr>
        <p:spPr>
          <a:xfrm>
            <a:off x="688154" y="663585"/>
            <a:ext cx="7772400" cy="754053"/>
          </a:xfrm>
        </p:spPr>
        <p:txBody>
          <a:bodyPr>
            <a:spAutoFit/>
          </a:bodyPr>
          <a:lstStyle/>
          <a:p>
            <a:r>
              <a:rPr lang="en-US" b="1" dirty="0">
                <a:solidFill>
                  <a:schemeClr val="tx1"/>
                </a:solidFill>
              </a:rPr>
              <a:t>What does Psalms 110 teach Us? </a:t>
            </a:r>
          </a:p>
        </p:txBody>
      </p:sp>
      <p:sp>
        <p:nvSpPr>
          <p:cNvPr id="3" name="Content Placeholder 2">
            <a:extLst>
              <a:ext uri="{FF2B5EF4-FFF2-40B4-BE49-F238E27FC236}">
                <a16:creationId xmlns:a16="http://schemas.microsoft.com/office/drawing/2014/main" id="{0655F9C8-FA51-D138-EB70-92FACF20241B}"/>
              </a:ext>
            </a:extLst>
          </p:cNvPr>
          <p:cNvSpPr>
            <a:spLocks noGrp="1"/>
          </p:cNvSpPr>
          <p:nvPr>
            <p:ph sz="quarter" idx="1"/>
          </p:nvPr>
        </p:nvSpPr>
        <p:spPr>
          <a:xfrm>
            <a:off x="391995" y="1447800"/>
            <a:ext cx="8401050" cy="4555093"/>
          </a:xfrm>
        </p:spPr>
        <p:txBody>
          <a:bodyPr>
            <a:spAutoFit/>
          </a:bodyPr>
          <a:lstStyle/>
          <a:p>
            <a:pPr marL="0" indent="0">
              <a:buNone/>
            </a:pPr>
            <a:r>
              <a:rPr lang="en-US" sz="2800" dirty="0"/>
              <a:t>1. </a:t>
            </a:r>
            <a:r>
              <a:rPr lang="en-US" sz="2800" u="sng" dirty="0"/>
              <a:t>Christ is sitting at the right hand of God</a:t>
            </a:r>
            <a:r>
              <a:rPr lang="en-US" sz="2800" dirty="0"/>
              <a:t>. This refers to His exaltation and enthronement. The significance of this verse is seen in the fact that it is mentioned approximately twenty times in the New Testament.</a:t>
            </a:r>
          </a:p>
          <a:p>
            <a:pPr marL="0" indent="0">
              <a:buNone/>
            </a:pPr>
            <a:r>
              <a:rPr lang="en-US" sz="2800" dirty="0"/>
              <a:t>2. </a:t>
            </a:r>
            <a:r>
              <a:rPr lang="en-US" sz="2800" u="sng" dirty="0"/>
              <a:t>His power, His authority, His scepter</a:t>
            </a:r>
            <a:r>
              <a:rPr lang="en-US" sz="2800" dirty="0"/>
              <a:t>. He is the exalted One, the enthroned One, the Victor, and the One who has the scepter. The rod is in His hand (verse 2).</a:t>
            </a:r>
          </a:p>
          <a:p>
            <a:pPr marL="0" indent="0">
              <a:buNone/>
            </a:pPr>
            <a:r>
              <a:rPr lang="en-US" sz="2800" dirty="0"/>
              <a:t>3. </a:t>
            </a:r>
            <a:r>
              <a:rPr lang="en-US" sz="2800" u="sng" dirty="0"/>
              <a:t>The victory of Christ</a:t>
            </a:r>
            <a:r>
              <a:rPr lang="en-US" sz="2800" dirty="0"/>
              <a:t>. He has won the victory, and He is going to win many more victories. The fact that God has promised to make all His enemies His footstool is an aspect of His victory.</a:t>
            </a:r>
          </a:p>
        </p:txBody>
      </p:sp>
    </p:spTree>
    <p:extLst>
      <p:ext uri="{BB962C8B-B14F-4D97-AF65-F5344CB8AC3E}">
        <p14:creationId xmlns:p14="http://schemas.microsoft.com/office/powerpoint/2010/main" val="1455644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55F9C8-FA51-D138-EB70-92FACF20241B}"/>
              </a:ext>
            </a:extLst>
          </p:cNvPr>
          <p:cNvSpPr>
            <a:spLocks noGrp="1"/>
          </p:cNvSpPr>
          <p:nvPr>
            <p:ph sz="quarter" idx="1"/>
          </p:nvPr>
        </p:nvSpPr>
        <p:spPr>
          <a:xfrm>
            <a:off x="382568" y="1447800"/>
            <a:ext cx="8401050" cy="5047536"/>
          </a:xfrm>
        </p:spPr>
        <p:txBody>
          <a:bodyPr>
            <a:spAutoFit/>
          </a:bodyPr>
          <a:lstStyle/>
          <a:p>
            <a:pPr marL="0" indent="0">
              <a:buNone/>
            </a:pPr>
            <a:r>
              <a:rPr lang="en-US" dirty="0"/>
              <a:t>4. </a:t>
            </a:r>
            <a:r>
              <a:rPr lang="en-US" u="sng" dirty="0"/>
              <a:t>Christ is still fighting, and He will fight to the end</a:t>
            </a:r>
            <a:r>
              <a:rPr lang="en-US" dirty="0"/>
              <a:t>. In verse 3 we have this phrase:</a:t>
            </a:r>
            <a:r>
              <a:rPr lang="en-US" i="1" dirty="0"/>
              <a:t> “In the day of thy power.” </a:t>
            </a:r>
            <a:r>
              <a:rPr lang="en-US" dirty="0"/>
              <a:t>The word “power” in this phrase has another meaning. The margin of the American Standard Version says, </a:t>
            </a:r>
            <a:r>
              <a:rPr lang="en-US" i="1" dirty="0"/>
              <a:t>“in the day of thy army,” </a:t>
            </a:r>
            <a:r>
              <a:rPr lang="en-US" dirty="0"/>
              <a:t>and the Goodspeed translation has </a:t>
            </a:r>
            <a:r>
              <a:rPr lang="en-US" i="1" dirty="0"/>
              <a:t>“on your day of war.” </a:t>
            </a:r>
            <a:r>
              <a:rPr lang="en-US" dirty="0"/>
              <a:t>It is not only the day of His power, but also the day of His fighting. God’s people will fight for His cause (not physical warfare with physical weapons).</a:t>
            </a:r>
          </a:p>
          <a:p>
            <a:pPr marL="0" indent="0">
              <a:buNone/>
            </a:pPr>
            <a:r>
              <a:rPr lang="en-US" dirty="0"/>
              <a:t>5. </a:t>
            </a:r>
            <a:r>
              <a:rPr lang="en-US" u="sng" dirty="0"/>
              <a:t>He is today the Priest</a:t>
            </a:r>
            <a:r>
              <a:rPr lang="en-US" dirty="0"/>
              <a:t>. He is the King, He is the Warrior, and He is also the Priest. He is a Priest according to the order of Melchizedek, not according to the law of a carnal commandment, but in the power of an endless life (Hebrews 7:16).</a:t>
            </a:r>
          </a:p>
          <a:p>
            <a:pPr marL="0" indent="0">
              <a:buNone/>
            </a:pPr>
            <a:r>
              <a:rPr lang="en-US" dirty="0"/>
              <a:t>6. </a:t>
            </a:r>
            <a:r>
              <a:rPr lang="en-US" u="sng" dirty="0"/>
              <a:t>He will eventually return to judge all nations</a:t>
            </a:r>
            <a:r>
              <a:rPr lang="en-US" dirty="0"/>
              <a:t>.</a:t>
            </a:r>
          </a:p>
        </p:txBody>
      </p:sp>
      <p:sp>
        <p:nvSpPr>
          <p:cNvPr id="6" name="Title 1">
            <a:extLst>
              <a:ext uri="{FF2B5EF4-FFF2-40B4-BE49-F238E27FC236}">
                <a16:creationId xmlns:a16="http://schemas.microsoft.com/office/drawing/2014/main" id="{7953534A-619A-EB1A-9FF4-4B1991E92095}"/>
              </a:ext>
            </a:extLst>
          </p:cNvPr>
          <p:cNvSpPr>
            <a:spLocks noGrp="1"/>
          </p:cNvSpPr>
          <p:nvPr>
            <p:ph type="title"/>
          </p:nvPr>
        </p:nvSpPr>
        <p:spPr>
          <a:xfrm>
            <a:off x="688154" y="663585"/>
            <a:ext cx="7772400" cy="754053"/>
          </a:xfrm>
        </p:spPr>
        <p:txBody>
          <a:bodyPr>
            <a:spAutoFit/>
          </a:bodyPr>
          <a:lstStyle/>
          <a:p>
            <a:r>
              <a:rPr lang="en-US" b="1" dirty="0">
                <a:solidFill>
                  <a:schemeClr val="tx1"/>
                </a:solidFill>
              </a:rPr>
              <a:t>What does Psalms 110 teach Us? </a:t>
            </a:r>
          </a:p>
        </p:txBody>
      </p:sp>
    </p:spTree>
    <p:extLst>
      <p:ext uri="{BB962C8B-B14F-4D97-AF65-F5344CB8AC3E}">
        <p14:creationId xmlns:p14="http://schemas.microsoft.com/office/powerpoint/2010/main" val="1289743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79BC4-CD58-474A-9848-9910919E3E38}"/>
              </a:ext>
            </a:extLst>
          </p:cNvPr>
          <p:cNvSpPr>
            <a:spLocks noGrp="1"/>
          </p:cNvSpPr>
          <p:nvPr>
            <p:ph type="title"/>
          </p:nvPr>
        </p:nvSpPr>
        <p:spPr>
          <a:xfrm>
            <a:off x="751438" y="760769"/>
            <a:ext cx="2623184" cy="1523494"/>
          </a:xfrm>
        </p:spPr>
        <p:txBody>
          <a:bodyPr anchor="ctr">
            <a:spAutoFit/>
          </a:bodyPr>
          <a:lstStyle/>
          <a:p>
            <a:pPr algn="ctr"/>
            <a:r>
              <a:rPr lang="en-US" sz="4500" dirty="0">
                <a:solidFill>
                  <a:schemeClr val="tx1"/>
                </a:solidFill>
              </a:rPr>
              <a:t>Son of David</a:t>
            </a:r>
          </a:p>
        </p:txBody>
      </p:sp>
      <p:sp>
        <p:nvSpPr>
          <p:cNvPr id="3" name="Content Placeholder 2">
            <a:extLst>
              <a:ext uri="{FF2B5EF4-FFF2-40B4-BE49-F238E27FC236}">
                <a16:creationId xmlns:a16="http://schemas.microsoft.com/office/drawing/2014/main" id="{1DD1B602-3E39-4DBC-88D1-99231A3F47A9}"/>
              </a:ext>
            </a:extLst>
          </p:cNvPr>
          <p:cNvSpPr>
            <a:spLocks noGrp="1"/>
          </p:cNvSpPr>
          <p:nvPr>
            <p:ph idx="1"/>
          </p:nvPr>
        </p:nvSpPr>
        <p:spPr>
          <a:xfrm>
            <a:off x="3640051" y="1256065"/>
            <a:ext cx="4697204" cy="1831271"/>
          </a:xfrm>
        </p:spPr>
        <p:txBody>
          <a:bodyPr anchor="ctr">
            <a:spAutoFit/>
          </a:bodyPr>
          <a:lstStyle/>
          <a:p>
            <a:pPr marL="0" indent="0" algn="ctr">
              <a:buNone/>
            </a:pPr>
            <a:r>
              <a:rPr lang="en-US" sz="3600" i="1" dirty="0"/>
              <a:t>“What do you think about the Christ? Whose Son is He?”</a:t>
            </a:r>
            <a:endParaRPr lang="en-US" sz="3600" dirty="0"/>
          </a:p>
          <a:p>
            <a:pPr marL="0" indent="0" algn="r">
              <a:buNone/>
            </a:pPr>
            <a:r>
              <a:rPr lang="en-US" sz="3600" dirty="0"/>
              <a:t>Matthew 22:42</a:t>
            </a:r>
          </a:p>
        </p:txBody>
      </p:sp>
      <p:sp>
        <p:nvSpPr>
          <p:cNvPr id="9" name="Title 1">
            <a:extLst>
              <a:ext uri="{FF2B5EF4-FFF2-40B4-BE49-F238E27FC236}">
                <a16:creationId xmlns:a16="http://schemas.microsoft.com/office/drawing/2014/main" id="{8A40BD68-29B2-4369-924B-9B385FD89B97}"/>
              </a:ext>
            </a:extLst>
          </p:cNvPr>
          <p:cNvSpPr txBox="1">
            <a:spLocks/>
          </p:cNvSpPr>
          <p:nvPr/>
        </p:nvSpPr>
        <p:spPr>
          <a:xfrm>
            <a:off x="751438" y="2269145"/>
            <a:ext cx="2623184" cy="1315745"/>
          </a:xfrm>
          <a:prstGeom prst="rect">
            <a:avLst/>
          </a:prstGeom>
        </p:spPr>
        <p:txBody>
          <a:bodyPr vert="horz" lIns="68580" tIns="34290" rIns="68580" bIns="34290" rtlCol="0" anchor="ctr">
            <a:sp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sz="4500" b="0" i="0" u="none" strike="noStrike" kern="1200" cap="all" spc="200" normalizeH="0" baseline="0" noProof="0" dirty="0">
                <a:ln>
                  <a:noFill/>
                </a:ln>
                <a:solidFill>
                  <a:schemeClr val="tx1"/>
                </a:solidFill>
                <a:effectLst/>
                <a:uLnTx/>
                <a:uFillTx/>
                <a:latin typeface="Franklin Gothic Book"/>
                <a:ea typeface="+mj-ea"/>
                <a:cs typeface="+mj-cs"/>
              </a:rPr>
              <a:t>Lord of David</a:t>
            </a:r>
          </a:p>
        </p:txBody>
      </p:sp>
      <p:sp>
        <p:nvSpPr>
          <p:cNvPr id="11" name="Title 1">
            <a:extLst>
              <a:ext uri="{FF2B5EF4-FFF2-40B4-BE49-F238E27FC236}">
                <a16:creationId xmlns:a16="http://schemas.microsoft.com/office/drawing/2014/main" id="{A1A53887-B23F-4F15-8AA0-4FA0CF037F0B}"/>
              </a:ext>
            </a:extLst>
          </p:cNvPr>
          <p:cNvSpPr txBox="1">
            <a:spLocks/>
          </p:cNvSpPr>
          <p:nvPr/>
        </p:nvSpPr>
        <p:spPr>
          <a:xfrm>
            <a:off x="751438" y="3818373"/>
            <a:ext cx="2623184" cy="1315745"/>
          </a:xfrm>
          <a:prstGeom prst="rect">
            <a:avLst/>
          </a:prstGeom>
        </p:spPr>
        <p:txBody>
          <a:bodyPr vert="horz" lIns="68580" tIns="34290" rIns="68580" bIns="34290" rtlCol="0" anchor="ctr">
            <a:spAutoFit/>
          </a:bodyPr>
          <a:lst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sz="4500" b="0" i="0" u="none" strike="noStrike" kern="1200" cap="all" spc="200" normalizeH="0" baseline="0" noProof="0" dirty="0">
                <a:ln>
                  <a:noFill/>
                </a:ln>
                <a:solidFill>
                  <a:schemeClr val="tx1"/>
                </a:solidFill>
                <a:effectLst/>
                <a:uLnTx/>
                <a:uFillTx/>
                <a:latin typeface="Franklin Gothic Book"/>
                <a:ea typeface="+mj-ea"/>
                <a:cs typeface="+mj-cs"/>
              </a:rPr>
              <a:t>Son of God</a:t>
            </a:r>
          </a:p>
        </p:txBody>
      </p:sp>
      <p:sp>
        <p:nvSpPr>
          <p:cNvPr id="5" name="TextBox 4">
            <a:extLst>
              <a:ext uri="{FF2B5EF4-FFF2-40B4-BE49-F238E27FC236}">
                <a16:creationId xmlns:a16="http://schemas.microsoft.com/office/drawing/2014/main" id="{8313D785-CC48-7FEF-0762-261ADDF86194}"/>
              </a:ext>
            </a:extLst>
          </p:cNvPr>
          <p:cNvSpPr txBox="1"/>
          <p:nvPr/>
        </p:nvSpPr>
        <p:spPr>
          <a:xfrm>
            <a:off x="3640051" y="3616327"/>
            <a:ext cx="5163930" cy="1384995"/>
          </a:xfrm>
          <a:prstGeom prst="rect">
            <a:avLst/>
          </a:prstGeom>
          <a:noFill/>
        </p:spPr>
        <p:txBody>
          <a:bodyPr wrap="square" rtlCol="0">
            <a:spAutoFit/>
          </a:bodyPr>
          <a:lstStyle/>
          <a:p>
            <a:pPr algn="l"/>
            <a:r>
              <a:rPr lang="en-US" sz="2800" b="0" i="0" u="none" strike="noStrike" baseline="0" dirty="0">
                <a:latin typeface="Times-Roman"/>
              </a:rPr>
              <a:t>Jesus’ audience did not question His application of this to the Messiah (or Christ).</a:t>
            </a:r>
            <a:endParaRPr lang="en-US" sz="2800" dirty="0"/>
          </a:p>
        </p:txBody>
      </p:sp>
      <p:sp>
        <p:nvSpPr>
          <p:cNvPr id="6" name="TextBox 5">
            <a:extLst>
              <a:ext uri="{FF2B5EF4-FFF2-40B4-BE49-F238E27FC236}">
                <a16:creationId xmlns:a16="http://schemas.microsoft.com/office/drawing/2014/main" id="{44D0DB0A-B942-572D-EADD-9C0B1268D8FE}"/>
              </a:ext>
            </a:extLst>
          </p:cNvPr>
          <p:cNvSpPr txBox="1"/>
          <p:nvPr/>
        </p:nvSpPr>
        <p:spPr>
          <a:xfrm>
            <a:off x="537644" y="5404592"/>
            <a:ext cx="8068712" cy="1323439"/>
          </a:xfrm>
          <a:prstGeom prst="rect">
            <a:avLst/>
          </a:prstGeom>
          <a:noFill/>
        </p:spPr>
        <p:txBody>
          <a:bodyPr wrap="square" rtlCol="0">
            <a:spAutoFit/>
          </a:bodyPr>
          <a:lstStyle/>
          <a:p>
            <a:pPr algn="l"/>
            <a:r>
              <a:rPr lang="en-US" sz="2000" b="0" i="0" u="none" strike="noStrike" baseline="0" dirty="0">
                <a:latin typeface="Times-Roman"/>
              </a:rPr>
              <a:t>The preeminent king of Judah would not prophetically call his descendant </a:t>
            </a:r>
            <a:r>
              <a:rPr lang="en-US" sz="2000" b="1" i="0" u="none" strike="noStrike" baseline="0" dirty="0">
                <a:latin typeface="Times-Bold"/>
              </a:rPr>
              <a:t>Lord </a:t>
            </a:r>
            <a:r>
              <a:rPr lang="en-US" sz="2000" b="0" i="0" u="none" strike="noStrike" baseline="0" dirty="0">
                <a:latin typeface="Times-Roman"/>
              </a:rPr>
              <a:t>(</a:t>
            </a:r>
            <a:r>
              <a:rPr lang="en-US" sz="2000" b="0" i="1" u="none" strike="noStrike" baseline="0" dirty="0" err="1">
                <a:latin typeface="Times-Italic"/>
              </a:rPr>
              <a:t>kurion</a:t>
            </a:r>
            <a:r>
              <a:rPr lang="en-US" sz="2000" b="0" i="0" u="none" strike="noStrike" baseline="0" dirty="0">
                <a:latin typeface="Times-Roman"/>
              </a:rPr>
              <a:t>), i.e., “master,” unless there was something about his nature and standing that attained a higher rank than David. But, h</a:t>
            </a:r>
            <a:r>
              <a:rPr lang="en-US" sz="2000" b="0" i="0" u="sng" strike="noStrike" baseline="0" dirty="0">
                <a:latin typeface="Times-Roman"/>
              </a:rPr>
              <a:t>ow could one attain a higher rank than the king</a:t>
            </a:r>
            <a:r>
              <a:rPr lang="en-US" sz="2000" b="0" i="0" u="none" strike="noStrike" baseline="0" dirty="0">
                <a:latin typeface="Times-Roman"/>
              </a:rPr>
              <a:t>? </a:t>
            </a:r>
            <a:endParaRPr lang="en-US" sz="2000" dirty="0"/>
          </a:p>
        </p:txBody>
      </p:sp>
    </p:spTree>
    <p:extLst>
      <p:ext uri="{BB962C8B-B14F-4D97-AF65-F5344CB8AC3E}">
        <p14:creationId xmlns:p14="http://schemas.microsoft.com/office/powerpoint/2010/main" val="3912719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1B21-4B61-40BE-990E-DE7119FEDF27}"/>
              </a:ext>
            </a:extLst>
          </p:cNvPr>
          <p:cNvSpPr>
            <a:spLocks noGrp="1"/>
          </p:cNvSpPr>
          <p:nvPr>
            <p:ph type="title"/>
          </p:nvPr>
        </p:nvSpPr>
        <p:spPr>
          <a:xfrm>
            <a:off x="1449446" y="838118"/>
            <a:ext cx="6245108" cy="761747"/>
          </a:xfrm>
        </p:spPr>
        <p:txBody>
          <a:bodyPr vert="horz" wrap="square" lIns="68580" tIns="34290" rIns="68580" bIns="34290" numCol="1" rtlCol="0" anchor="ctr" anchorCtr="0" compatLnSpc="1">
            <a:prstTxWarp prst="textNoShape">
              <a:avLst/>
            </a:prstTxWarp>
            <a:spAutoFit/>
          </a:bodyPr>
          <a:lstStyle/>
          <a:p>
            <a:pPr algn="ctr"/>
            <a:r>
              <a:rPr lang="en-US" sz="4500" b="1" dirty="0">
                <a:solidFill>
                  <a:schemeClr val="tx1"/>
                </a:solidFill>
              </a:rPr>
              <a:t>Christ The Priest</a:t>
            </a:r>
          </a:p>
        </p:txBody>
      </p:sp>
      <p:sp>
        <p:nvSpPr>
          <p:cNvPr id="3" name="Text Placeholder 2">
            <a:extLst>
              <a:ext uri="{FF2B5EF4-FFF2-40B4-BE49-F238E27FC236}">
                <a16:creationId xmlns:a16="http://schemas.microsoft.com/office/drawing/2014/main" id="{0CE17D72-938D-4078-81F7-6C003585F592}"/>
              </a:ext>
            </a:extLst>
          </p:cNvPr>
          <p:cNvSpPr>
            <a:spLocks noGrp="1"/>
          </p:cNvSpPr>
          <p:nvPr>
            <p:ph type="body" idx="1"/>
          </p:nvPr>
        </p:nvSpPr>
        <p:spPr>
          <a:xfrm>
            <a:off x="461962" y="3320184"/>
            <a:ext cx="8220075" cy="2608406"/>
          </a:xfrm>
        </p:spPr>
        <p:txBody>
          <a:bodyPr vert="horz" wrap="square" lIns="68580" tIns="34290" rIns="68580" bIns="34290" numCol="1" rtlCol="0" anchor="ctr" anchorCtr="0" compatLnSpc="1">
            <a:prstTxWarp prst="textNoShape">
              <a:avLst/>
            </a:prstTxWarp>
            <a:spAutoFit/>
          </a:bodyPr>
          <a:lstStyle/>
          <a:p>
            <a:pPr algn="ctr"/>
            <a:r>
              <a:rPr lang="en-US" sz="4000" dirty="0">
                <a:solidFill>
                  <a:schemeClr val="tx1"/>
                </a:solidFill>
              </a:rPr>
              <a:t>Psalms 110:4</a:t>
            </a:r>
          </a:p>
          <a:p>
            <a:pPr algn="ctr"/>
            <a:r>
              <a:rPr lang="en-US" sz="4000" i="1" dirty="0">
                <a:solidFill>
                  <a:schemeClr val="tx1"/>
                </a:solidFill>
              </a:rPr>
              <a:t>“Jehovah hath sworn, and will not repent: Thou art a priest for ever after the order of Melchizedek.”</a:t>
            </a:r>
          </a:p>
        </p:txBody>
      </p:sp>
    </p:spTree>
    <p:extLst>
      <p:ext uri="{BB962C8B-B14F-4D97-AF65-F5344CB8AC3E}">
        <p14:creationId xmlns:p14="http://schemas.microsoft.com/office/powerpoint/2010/main" val="1909855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579" y="76313"/>
            <a:ext cx="7772400" cy="1369606"/>
          </a:xfrm>
        </p:spPr>
        <p:txBody>
          <a:bodyPr>
            <a:spAutoFit/>
          </a:bodyPr>
          <a:lstStyle/>
          <a:p>
            <a:r>
              <a:rPr lang="en-US" b="1" u="sng" dirty="0">
                <a:solidFill>
                  <a:schemeClr val="tx1"/>
                </a:solidFill>
              </a:rPr>
              <a:t>THE HISTORY OF MELCHIZEDEK</a:t>
            </a:r>
            <a:r>
              <a:rPr lang="en-US" b="1" dirty="0">
                <a:solidFill>
                  <a:schemeClr val="tx1"/>
                </a:solidFill>
              </a:rPr>
              <a:t> Hebrews 7:1-3</a:t>
            </a:r>
            <a:endParaRPr lang="en-US" dirty="0">
              <a:solidFill>
                <a:schemeClr val="tx1"/>
              </a:solidFill>
            </a:endParaRPr>
          </a:p>
        </p:txBody>
      </p:sp>
      <p:sp>
        <p:nvSpPr>
          <p:cNvPr id="3" name="Content Placeholder 2"/>
          <p:cNvSpPr>
            <a:spLocks noGrp="1"/>
          </p:cNvSpPr>
          <p:nvPr>
            <p:ph idx="1"/>
          </p:nvPr>
        </p:nvSpPr>
        <p:spPr>
          <a:xfrm>
            <a:off x="65988" y="1600200"/>
            <a:ext cx="9002598" cy="4914166"/>
          </a:xfrm>
        </p:spPr>
        <p:txBody>
          <a:bodyPr wrap="square">
            <a:spAutoFit/>
          </a:bodyPr>
          <a:lstStyle/>
          <a:p>
            <a:r>
              <a:rPr lang="en-US" sz="2800" b="1" dirty="0"/>
              <a:t>The historical record as found in Genesis 14 ...</a:t>
            </a:r>
            <a:endParaRPr lang="en-US" sz="2800" dirty="0"/>
          </a:p>
          <a:p>
            <a:pPr>
              <a:buNone/>
            </a:pPr>
            <a:r>
              <a:rPr lang="en-US" sz="2800" dirty="0"/>
              <a:t>1. We first read of “The Battle Of The Kings” – </a:t>
            </a:r>
            <a:r>
              <a:rPr lang="en-US" sz="2800" b="1" dirty="0">
                <a:hlinkClick r:id="rId2">
                  <a:extLst>
                    <a:ext uri="{A12FA001-AC4F-418D-AE19-62706E023703}">
                      <ahyp:hlinkClr xmlns:ahyp="http://schemas.microsoft.com/office/drawing/2018/hyperlinkcolor" val="tx"/>
                    </a:ext>
                  </a:extLst>
                </a:hlinkClick>
              </a:rPr>
              <a:t>Genesis. 14:1-11</a:t>
            </a:r>
            <a:endParaRPr lang="en-US" sz="2800" dirty="0"/>
          </a:p>
          <a:p>
            <a:pPr>
              <a:buNone/>
            </a:pPr>
            <a:r>
              <a:rPr lang="en-US" sz="2800" dirty="0"/>
              <a:t>2. In which Lot is captured, and then rescued by Abram (Abraham) – </a:t>
            </a:r>
            <a:r>
              <a:rPr lang="en-US" sz="2800" b="1" dirty="0">
                <a:hlinkClick r:id="rId3">
                  <a:extLst>
                    <a:ext uri="{A12FA001-AC4F-418D-AE19-62706E023703}">
                      <ahyp:hlinkClr xmlns:ahyp="http://schemas.microsoft.com/office/drawing/2018/hyperlinkcolor" val="tx"/>
                    </a:ext>
                  </a:extLst>
                </a:hlinkClick>
              </a:rPr>
              <a:t>Genesis 14:12-17</a:t>
            </a:r>
            <a:endParaRPr lang="en-US" sz="2800" dirty="0"/>
          </a:p>
          <a:p>
            <a:pPr>
              <a:buNone/>
            </a:pPr>
            <a:r>
              <a:rPr lang="en-US" sz="2800" dirty="0"/>
              <a:t>3. Upon his return, Abram is met by Melchizedek – </a:t>
            </a:r>
            <a:r>
              <a:rPr lang="en-US" sz="2800" b="1" dirty="0">
                <a:hlinkClick r:id="rId4">
                  <a:extLst>
                    <a:ext uri="{A12FA001-AC4F-418D-AE19-62706E023703}">
                      <ahyp:hlinkClr xmlns:ahyp="http://schemas.microsoft.com/office/drawing/2018/hyperlinkcolor" val="tx"/>
                    </a:ext>
                  </a:extLst>
                </a:hlinkClick>
              </a:rPr>
              <a:t>Genesis 14:18</a:t>
            </a:r>
            <a:endParaRPr lang="en-US" sz="2800" dirty="0"/>
          </a:p>
          <a:p>
            <a:pPr lvl="1">
              <a:buNone/>
            </a:pPr>
            <a:r>
              <a:rPr lang="en-US" sz="2800" dirty="0"/>
              <a:t>a. Who is </a:t>
            </a:r>
            <a:r>
              <a:rPr lang="en-US" sz="2800" i="1" dirty="0"/>
              <a:t>“king of Salem” </a:t>
            </a:r>
            <a:r>
              <a:rPr lang="en-US" sz="2800" dirty="0"/>
              <a:t>(thought to be later known as Jerusalem)</a:t>
            </a:r>
          </a:p>
          <a:p>
            <a:pPr lvl="1">
              <a:buNone/>
            </a:pPr>
            <a:r>
              <a:rPr lang="en-US" sz="2800" dirty="0"/>
              <a:t>b. Who is also </a:t>
            </a:r>
            <a:r>
              <a:rPr lang="en-US" sz="2800" i="1" dirty="0"/>
              <a:t>“the priest of God Most High”</a:t>
            </a:r>
          </a:p>
          <a:p>
            <a:pPr>
              <a:buNone/>
            </a:pPr>
            <a:r>
              <a:rPr lang="en-US" sz="2800" dirty="0"/>
              <a:t>4. In this meeting, two things happen …</a:t>
            </a:r>
          </a:p>
          <a:p>
            <a:pPr lvl="1">
              <a:buNone/>
            </a:pPr>
            <a:r>
              <a:rPr lang="en-US" sz="2800" dirty="0"/>
              <a:t>a. Melchizedek blesses Abram (Abraham) – </a:t>
            </a:r>
            <a:r>
              <a:rPr lang="en-US" sz="2800" b="1" dirty="0">
                <a:hlinkClick r:id="rId5">
                  <a:extLst>
                    <a:ext uri="{A12FA001-AC4F-418D-AE19-62706E023703}">
                      <ahyp:hlinkClr xmlns:ahyp="http://schemas.microsoft.com/office/drawing/2018/hyperlinkcolor" val="tx"/>
                    </a:ext>
                  </a:extLst>
                </a:hlinkClick>
              </a:rPr>
              <a:t>Genesis 14:19</a:t>
            </a:r>
            <a:endParaRPr lang="en-US" sz="2800" dirty="0"/>
          </a:p>
          <a:p>
            <a:pPr lvl="1">
              <a:buNone/>
            </a:pPr>
            <a:r>
              <a:rPr lang="en-US" sz="2800" dirty="0"/>
              <a:t>b. Abram pays tithes to Melchizedek – </a:t>
            </a:r>
            <a:r>
              <a:rPr lang="en-US" sz="2800" b="1" dirty="0">
                <a:hlinkClick r:id="rId6">
                  <a:extLst>
                    <a:ext uri="{A12FA001-AC4F-418D-AE19-62706E023703}">
                      <ahyp:hlinkClr xmlns:ahyp="http://schemas.microsoft.com/office/drawing/2018/hyperlinkcolor" val="tx"/>
                    </a:ext>
                  </a:extLst>
                </a:hlinkClick>
              </a:rPr>
              <a:t>Genesis 14:20b</a:t>
            </a:r>
            <a:endParaRPr lang="en-US" sz="2800" dirty="0"/>
          </a:p>
        </p:txBody>
      </p:sp>
    </p:spTree>
    <p:extLst>
      <p:ext uri="{BB962C8B-B14F-4D97-AF65-F5344CB8AC3E}">
        <p14:creationId xmlns:p14="http://schemas.microsoft.com/office/powerpoint/2010/main" val="4124297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89" y="1493054"/>
            <a:ext cx="9002598" cy="5078313"/>
          </a:xfrm>
        </p:spPr>
        <p:txBody>
          <a:bodyPr wrap="square">
            <a:spAutoFit/>
          </a:bodyPr>
          <a:lstStyle/>
          <a:p>
            <a:pPr>
              <a:spcBef>
                <a:spcPts val="0"/>
              </a:spcBef>
            </a:pPr>
            <a:r>
              <a:rPr lang="en-US" sz="2700" b="1" dirty="0"/>
              <a:t>In referring to Melchizedek, the author of Hebrews …</a:t>
            </a:r>
            <a:endParaRPr lang="en-US" sz="2700" dirty="0"/>
          </a:p>
          <a:p>
            <a:pPr>
              <a:spcBef>
                <a:spcPts val="0"/>
              </a:spcBef>
              <a:buNone/>
            </a:pPr>
            <a:r>
              <a:rPr lang="en-US" sz="2700" dirty="0"/>
              <a:t>1. Summarizes the events in </a:t>
            </a:r>
            <a:r>
              <a:rPr lang="en-US" sz="2700" b="1" dirty="0">
                <a:hlinkClick r:id="rId2">
                  <a:extLst>
                    <a:ext uri="{A12FA001-AC4F-418D-AE19-62706E023703}">
                      <ahyp:hlinkClr xmlns:ahyp="http://schemas.microsoft.com/office/drawing/2018/hyperlinkcolor" val="tx"/>
                    </a:ext>
                  </a:extLst>
                </a:hlinkClick>
              </a:rPr>
              <a:t>Hebrews 7:1-2</a:t>
            </a:r>
            <a:endParaRPr lang="en-US" sz="2700" b="1" dirty="0"/>
          </a:p>
          <a:p>
            <a:pPr lvl="1">
              <a:spcBef>
                <a:spcPts val="0"/>
              </a:spcBef>
              <a:buNone/>
            </a:pPr>
            <a:r>
              <a:rPr lang="en-US" sz="2700" dirty="0"/>
              <a:t>a. How Melchizedek met Abraham and blessed him</a:t>
            </a:r>
          </a:p>
          <a:p>
            <a:pPr marL="631825" lvl="1" indent="-312738">
              <a:spcBef>
                <a:spcPts val="0"/>
              </a:spcBef>
              <a:buNone/>
            </a:pPr>
            <a:r>
              <a:rPr lang="en-US" sz="2700" dirty="0"/>
              <a:t>b. How Abraham gave </a:t>
            </a:r>
            <a:r>
              <a:rPr lang="en-US" sz="2700" i="1" dirty="0"/>
              <a:t>“a tenth part of all”</a:t>
            </a:r>
            <a:r>
              <a:rPr lang="en-US" sz="2700" dirty="0"/>
              <a:t> (i.e., tithes) to Melchizedek</a:t>
            </a:r>
          </a:p>
          <a:p>
            <a:pPr>
              <a:spcBef>
                <a:spcPts val="0"/>
              </a:spcBef>
              <a:buNone/>
            </a:pPr>
            <a:r>
              <a:rPr lang="en-US" sz="2700" dirty="0"/>
              <a:t>2. Explains the meaning of his name and title – </a:t>
            </a:r>
            <a:r>
              <a:rPr lang="en-US" sz="2700" b="1" dirty="0">
                <a:hlinkClick r:id="rId3">
                  <a:extLst>
                    <a:ext uri="{A12FA001-AC4F-418D-AE19-62706E023703}">
                      <ahyp:hlinkClr xmlns:ahyp="http://schemas.microsoft.com/office/drawing/2018/hyperlinkcolor" val="tx"/>
                    </a:ext>
                  </a:extLst>
                </a:hlinkClick>
              </a:rPr>
              <a:t>Hebrews 7:2</a:t>
            </a:r>
            <a:endParaRPr lang="en-US" sz="2700" dirty="0"/>
          </a:p>
          <a:p>
            <a:pPr lvl="1">
              <a:spcBef>
                <a:spcPts val="0"/>
              </a:spcBef>
              <a:buNone/>
            </a:pPr>
            <a:r>
              <a:rPr lang="en-US" sz="2700" dirty="0"/>
              <a:t>a. The name </a:t>
            </a:r>
            <a:r>
              <a:rPr lang="en-US" sz="2700" i="1" dirty="0"/>
              <a:t>“Melchizedek” </a:t>
            </a:r>
            <a:r>
              <a:rPr lang="en-US" sz="2700" dirty="0"/>
              <a:t>means </a:t>
            </a:r>
            <a:r>
              <a:rPr lang="en-US" sz="2700" i="1" dirty="0"/>
              <a:t>“king of righteousness”</a:t>
            </a:r>
          </a:p>
          <a:p>
            <a:pPr lvl="1">
              <a:spcBef>
                <a:spcPts val="0"/>
              </a:spcBef>
              <a:buNone/>
            </a:pPr>
            <a:r>
              <a:rPr lang="en-US" sz="2700" dirty="0"/>
              <a:t>b. The title </a:t>
            </a:r>
            <a:r>
              <a:rPr lang="en-US" sz="2700" i="1" dirty="0"/>
              <a:t>“king of Salem”</a:t>
            </a:r>
            <a:r>
              <a:rPr lang="en-US" sz="2700" dirty="0"/>
              <a:t> means </a:t>
            </a:r>
            <a:r>
              <a:rPr lang="en-US" sz="2700" i="1" dirty="0"/>
              <a:t>“king of peace”</a:t>
            </a:r>
          </a:p>
          <a:p>
            <a:pPr>
              <a:spcBef>
                <a:spcPts val="0"/>
              </a:spcBef>
              <a:buNone/>
            </a:pPr>
            <a:r>
              <a:rPr lang="en-US" sz="2700" dirty="0"/>
              <a:t>3. Makes some intriguing statements about Melchizedek …</a:t>
            </a:r>
          </a:p>
          <a:p>
            <a:pPr lvl="1">
              <a:spcBef>
                <a:spcPts val="0"/>
              </a:spcBef>
              <a:buNone/>
            </a:pPr>
            <a:r>
              <a:rPr lang="en-US" sz="2700" dirty="0"/>
              <a:t>a</a:t>
            </a:r>
            <a:r>
              <a:rPr lang="en-US" sz="2700" i="1" dirty="0"/>
              <a:t>. “without father, without mother, without genealogy”</a:t>
            </a:r>
          </a:p>
          <a:p>
            <a:pPr lvl="1">
              <a:spcBef>
                <a:spcPts val="0"/>
              </a:spcBef>
              <a:buNone/>
            </a:pPr>
            <a:r>
              <a:rPr lang="en-US" sz="2700" dirty="0"/>
              <a:t>b. </a:t>
            </a:r>
            <a:r>
              <a:rPr lang="en-US" sz="2700" i="1" dirty="0"/>
              <a:t>“having neither beginning of days nor end of life”</a:t>
            </a:r>
          </a:p>
          <a:p>
            <a:pPr lvl="1">
              <a:spcBef>
                <a:spcPts val="0"/>
              </a:spcBef>
              <a:buNone/>
            </a:pPr>
            <a:r>
              <a:rPr lang="en-US" sz="2700" dirty="0"/>
              <a:t>c. </a:t>
            </a:r>
            <a:r>
              <a:rPr lang="en-US" sz="2700" i="1" dirty="0"/>
              <a:t>“made like unto the Son of God”</a:t>
            </a:r>
          </a:p>
          <a:p>
            <a:pPr lvl="1">
              <a:spcBef>
                <a:spcPts val="0"/>
              </a:spcBef>
              <a:buNone/>
            </a:pPr>
            <a:r>
              <a:rPr lang="en-US" sz="2700" dirty="0" err="1"/>
              <a:t>d.</a:t>
            </a:r>
            <a:r>
              <a:rPr lang="en-US" sz="2700" dirty="0"/>
              <a:t> </a:t>
            </a:r>
            <a:r>
              <a:rPr lang="en-US" sz="2700" i="1" dirty="0"/>
              <a:t>“remains/ abideth a priest continually”</a:t>
            </a:r>
          </a:p>
        </p:txBody>
      </p:sp>
      <p:sp>
        <p:nvSpPr>
          <p:cNvPr id="6" name="Title 1">
            <a:extLst>
              <a:ext uri="{FF2B5EF4-FFF2-40B4-BE49-F238E27FC236}">
                <a16:creationId xmlns:a16="http://schemas.microsoft.com/office/drawing/2014/main" id="{7B0F523A-B16E-070D-10F9-919597841F4C}"/>
              </a:ext>
            </a:extLst>
          </p:cNvPr>
          <p:cNvSpPr>
            <a:spLocks noGrp="1"/>
          </p:cNvSpPr>
          <p:nvPr>
            <p:ph type="title"/>
          </p:nvPr>
        </p:nvSpPr>
        <p:spPr>
          <a:xfrm>
            <a:off x="697579" y="76313"/>
            <a:ext cx="7772400" cy="1369606"/>
          </a:xfrm>
        </p:spPr>
        <p:txBody>
          <a:bodyPr>
            <a:spAutoFit/>
          </a:bodyPr>
          <a:lstStyle/>
          <a:p>
            <a:r>
              <a:rPr lang="en-US" b="1" u="sng" dirty="0">
                <a:solidFill>
                  <a:schemeClr val="tx1"/>
                </a:solidFill>
              </a:rPr>
              <a:t>THE HISTORY OF MELCHIZEDEK</a:t>
            </a:r>
            <a:r>
              <a:rPr lang="en-US" b="1" dirty="0">
                <a:solidFill>
                  <a:schemeClr val="tx1"/>
                </a:solidFill>
              </a:rPr>
              <a:t> Hebrews 7:1-3</a:t>
            </a:r>
            <a:endParaRPr lang="en-US" dirty="0">
              <a:solidFill>
                <a:schemeClr val="tx1"/>
              </a:solidFill>
            </a:endParaRPr>
          </a:p>
        </p:txBody>
      </p:sp>
    </p:spTree>
    <p:extLst>
      <p:ext uri="{BB962C8B-B14F-4D97-AF65-F5344CB8AC3E}">
        <p14:creationId xmlns:p14="http://schemas.microsoft.com/office/powerpoint/2010/main" val="230336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79E-9709-4F64-BA9E-81608062E0F5}"/>
              </a:ext>
            </a:extLst>
          </p:cNvPr>
          <p:cNvSpPr>
            <a:spLocks noGrp="1"/>
          </p:cNvSpPr>
          <p:nvPr>
            <p:ph type="title"/>
          </p:nvPr>
        </p:nvSpPr>
        <p:spPr>
          <a:xfrm>
            <a:off x="608703" y="1835051"/>
            <a:ext cx="7955280" cy="830997"/>
          </a:xfrm>
        </p:spPr>
        <p:txBody>
          <a:bodyPr>
            <a:spAutoFit/>
          </a:bodyPr>
          <a:lstStyle/>
          <a:p>
            <a:r>
              <a:rPr lang="en-US" sz="4500" dirty="0">
                <a:solidFill>
                  <a:schemeClr val="tx1"/>
                </a:solidFill>
              </a:rPr>
              <a:t>Appointed by God. </a:t>
            </a:r>
            <a:r>
              <a:rPr lang="en-US" sz="3600" dirty="0">
                <a:solidFill>
                  <a:schemeClr val="tx1"/>
                </a:solidFill>
              </a:rPr>
              <a:t>Hebrews 5:1-6</a:t>
            </a:r>
          </a:p>
        </p:txBody>
      </p:sp>
      <p:sp>
        <p:nvSpPr>
          <p:cNvPr id="3" name="Content Placeholder 2">
            <a:extLst>
              <a:ext uri="{FF2B5EF4-FFF2-40B4-BE49-F238E27FC236}">
                <a16:creationId xmlns:a16="http://schemas.microsoft.com/office/drawing/2014/main" id="{F174436B-3467-41FE-A5F1-BAA38AA32C5B}"/>
              </a:ext>
            </a:extLst>
          </p:cNvPr>
          <p:cNvSpPr>
            <a:spLocks noGrp="1"/>
          </p:cNvSpPr>
          <p:nvPr>
            <p:ph idx="1"/>
          </p:nvPr>
        </p:nvSpPr>
        <p:spPr>
          <a:xfrm>
            <a:off x="778499" y="2803208"/>
            <a:ext cx="7633742" cy="1869743"/>
          </a:xfrm>
        </p:spPr>
        <p:txBody>
          <a:bodyPr>
            <a:spAutoFit/>
          </a:bodyPr>
          <a:lstStyle/>
          <a:p>
            <a:pPr>
              <a:spcBef>
                <a:spcPts val="900"/>
              </a:spcBef>
            </a:pPr>
            <a:r>
              <a:rPr lang="en-US" sz="3600" dirty="0"/>
              <a:t>Not Law of Moses. Hebrews 7:12; 8:4</a:t>
            </a:r>
          </a:p>
          <a:p>
            <a:pPr>
              <a:spcBef>
                <a:spcPts val="900"/>
              </a:spcBef>
            </a:pPr>
            <a:r>
              <a:rPr lang="en-US" sz="3600" dirty="0"/>
              <a:t>Priestly service gives access to God’s mercy. Hebrews 4:14-16; 6:19-20</a:t>
            </a:r>
          </a:p>
        </p:txBody>
      </p:sp>
      <p:sp>
        <p:nvSpPr>
          <p:cNvPr id="4" name="Title 1">
            <a:extLst>
              <a:ext uri="{FF2B5EF4-FFF2-40B4-BE49-F238E27FC236}">
                <a16:creationId xmlns:a16="http://schemas.microsoft.com/office/drawing/2014/main" id="{1837777E-6B04-839C-8A2D-DB3B4B66D086}"/>
              </a:ext>
            </a:extLst>
          </p:cNvPr>
          <p:cNvSpPr txBox="1">
            <a:spLocks/>
          </p:cNvSpPr>
          <p:nvPr/>
        </p:nvSpPr>
        <p:spPr bwMode="auto">
          <a:xfrm>
            <a:off x="1449446" y="380801"/>
            <a:ext cx="624510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Franklin Gothic Book"/>
                <a:ea typeface="+mj-ea"/>
                <a:cs typeface="+mj-cs"/>
              </a:rPr>
              <a:t>Christ The Priest</a:t>
            </a:r>
          </a:p>
        </p:txBody>
      </p:sp>
    </p:spTree>
    <p:extLst>
      <p:ext uri="{BB962C8B-B14F-4D97-AF65-F5344CB8AC3E}">
        <p14:creationId xmlns:p14="http://schemas.microsoft.com/office/powerpoint/2010/main" val="2032387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79E-9709-4F64-BA9E-81608062E0F5}"/>
              </a:ext>
            </a:extLst>
          </p:cNvPr>
          <p:cNvSpPr>
            <a:spLocks noGrp="1"/>
          </p:cNvSpPr>
          <p:nvPr>
            <p:ph type="title"/>
          </p:nvPr>
        </p:nvSpPr>
        <p:spPr>
          <a:xfrm>
            <a:off x="797243" y="1526441"/>
            <a:ext cx="6659359" cy="830997"/>
          </a:xfrm>
        </p:spPr>
        <p:txBody>
          <a:bodyPr wrap="square">
            <a:spAutoFit/>
          </a:bodyPr>
          <a:lstStyle/>
          <a:p>
            <a:r>
              <a:rPr lang="en-US" sz="4500" dirty="0">
                <a:solidFill>
                  <a:schemeClr val="tx1"/>
                </a:solidFill>
              </a:rPr>
              <a:t>Access to God.</a:t>
            </a:r>
            <a:r>
              <a:rPr lang="en-US" sz="3600" dirty="0">
                <a:solidFill>
                  <a:schemeClr val="tx1"/>
                </a:solidFill>
              </a:rPr>
              <a:t> Hebrews 8:1-3</a:t>
            </a:r>
          </a:p>
        </p:txBody>
      </p:sp>
      <p:sp>
        <p:nvSpPr>
          <p:cNvPr id="3" name="Content Placeholder 2">
            <a:extLst>
              <a:ext uri="{FF2B5EF4-FFF2-40B4-BE49-F238E27FC236}">
                <a16:creationId xmlns:a16="http://schemas.microsoft.com/office/drawing/2014/main" id="{F174436B-3467-41FE-A5F1-BAA38AA32C5B}"/>
              </a:ext>
            </a:extLst>
          </p:cNvPr>
          <p:cNvSpPr>
            <a:spLocks noGrp="1"/>
          </p:cNvSpPr>
          <p:nvPr>
            <p:ph idx="1"/>
          </p:nvPr>
        </p:nvSpPr>
        <p:spPr>
          <a:xfrm>
            <a:off x="688888" y="2443163"/>
            <a:ext cx="7813764" cy="2923877"/>
          </a:xfrm>
        </p:spPr>
        <p:txBody>
          <a:bodyPr>
            <a:spAutoFit/>
          </a:bodyPr>
          <a:lstStyle/>
          <a:p>
            <a:r>
              <a:rPr lang="en-US" sz="3600" b="1" dirty="0"/>
              <a:t>Like Melchizedek</a:t>
            </a:r>
            <a:r>
              <a:rPr lang="en-US" sz="3600" dirty="0"/>
              <a:t>. Hebrews 7:1-3</a:t>
            </a:r>
          </a:p>
          <a:p>
            <a:pPr lvl="1"/>
            <a:r>
              <a:rPr lang="en-US" sz="3450" dirty="0"/>
              <a:t>Divine appointment. Hebrews 7:3 (5:4, 6)</a:t>
            </a:r>
          </a:p>
          <a:p>
            <a:pPr lvl="1"/>
            <a:r>
              <a:rPr lang="en-US" sz="3450" dirty="0"/>
              <a:t>Unchangeable. Hebrews 7:3, 20-25</a:t>
            </a:r>
          </a:p>
          <a:p>
            <a:pPr lvl="1"/>
            <a:r>
              <a:rPr lang="en-US" sz="3450" dirty="0"/>
              <a:t>Perpetual service and access to mercy. Hebrews 7:25 (4:16); 8:1-2; 9:11-15</a:t>
            </a:r>
          </a:p>
        </p:txBody>
      </p:sp>
      <p:sp>
        <p:nvSpPr>
          <p:cNvPr id="4" name="Title 1">
            <a:extLst>
              <a:ext uri="{FF2B5EF4-FFF2-40B4-BE49-F238E27FC236}">
                <a16:creationId xmlns:a16="http://schemas.microsoft.com/office/drawing/2014/main" id="{E7426755-03F1-5D57-9CBD-DA1351C5EBAA}"/>
              </a:ext>
            </a:extLst>
          </p:cNvPr>
          <p:cNvSpPr txBox="1">
            <a:spLocks/>
          </p:cNvSpPr>
          <p:nvPr/>
        </p:nvSpPr>
        <p:spPr bwMode="auto">
          <a:xfrm>
            <a:off x="1449446" y="380801"/>
            <a:ext cx="624510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Franklin Gothic Book"/>
                <a:ea typeface="+mj-ea"/>
                <a:cs typeface="+mj-cs"/>
              </a:rPr>
              <a:t>Christ The Priest</a:t>
            </a:r>
          </a:p>
        </p:txBody>
      </p:sp>
    </p:spTree>
    <p:extLst>
      <p:ext uri="{BB962C8B-B14F-4D97-AF65-F5344CB8AC3E}">
        <p14:creationId xmlns:p14="http://schemas.microsoft.com/office/powerpoint/2010/main" val="1187653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AE79E-9709-4F64-BA9E-81608062E0F5}"/>
              </a:ext>
            </a:extLst>
          </p:cNvPr>
          <p:cNvSpPr>
            <a:spLocks noGrp="1"/>
          </p:cNvSpPr>
          <p:nvPr>
            <p:ph type="title"/>
          </p:nvPr>
        </p:nvSpPr>
        <p:spPr>
          <a:xfrm>
            <a:off x="608703" y="1098858"/>
            <a:ext cx="7955280" cy="1384995"/>
          </a:xfrm>
        </p:spPr>
        <p:txBody>
          <a:bodyPr>
            <a:spAutoFit/>
          </a:bodyPr>
          <a:lstStyle/>
          <a:p>
            <a:r>
              <a:rPr lang="en-US" sz="4500" dirty="0">
                <a:solidFill>
                  <a:schemeClr val="tx1"/>
                </a:solidFill>
              </a:rPr>
              <a:t>Blessings from God </a:t>
            </a:r>
            <a:br>
              <a:rPr lang="en-US" sz="4500" dirty="0">
                <a:solidFill>
                  <a:schemeClr val="tx1"/>
                </a:solidFill>
              </a:rPr>
            </a:br>
            <a:r>
              <a:rPr lang="en-US" sz="3600" dirty="0">
                <a:solidFill>
                  <a:schemeClr val="tx1"/>
                </a:solidFill>
              </a:rPr>
              <a:t>Hebrews 8:1-3</a:t>
            </a:r>
          </a:p>
        </p:txBody>
      </p:sp>
      <p:sp>
        <p:nvSpPr>
          <p:cNvPr id="3" name="Content Placeholder 2">
            <a:extLst>
              <a:ext uri="{FF2B5EF4-FFF2-40B4-BE49-F238E27FC236}">
                <a16:creationId xmlns:a16="http://schemas.microsoft.com/office/drawing/2014/main" id="{F174436B-3467-41FE-A5F1-BAA38AA32C5B}"/>
              </a:ext>
            </a:extLst>
          </p:cNvPr>
          <p:cNvSpPr>
            <a:spLocks noGrp="1"/>
          </p:cNvSpPr>
          <p:nvPr>
            <p:ph idx="1"/>
          </p:nvPr>
        </p:nvSpPr>
        <p:spPr>
          <a:xfrm>
            <a:off x="226244" y="2571750"/>
            <a:ext cx="8705501" cy="1831271"/>
          </a:xfrm>
        </p:spPr>
        <p:txBody>
          <a:bodyPr wrap="square">
            <a:spAutoFit/>
          </a:bodyPr>
          <a:lstStyle/>
          <a:p>
            <a:r>
              <a:rPr lang="en-US" sz="3600" b="1" dirty="0"/>
              <a:t>Our salvation and service.</a:t>
            </a:r>
            <a:r>
              <a:rPr lang="en-US" sz="3600" dirty="0"/>
              <a:t> Hebrews 10:19-25</a:t>
            </a:r>
          </a:p>
          <a:p>
            <a:r>
              <a:rPr lang="en-US" sz="3600" b="1" dirty="0"/>
              <a:t>High Priest is also King of Righteousness and Peace.</a:t>
            </a:r>
            <a:r>
              <a:rPr lang="en-US" sz="3600" dirty="0"/>
              <a:t> Jeremiah 23:5; Zechariah 6:12-13</a:t>
            </a:r>
          </a:p>
        </p:txBody>
      </p:sp>
      <p:sp>
        <p:nvSpPr>
          <p:cNvPr id="4" name="Title 1">
            <a:extLst>
              <a:ext uri="{FF2B5EF4-FFF2-40B4-BE49-F238E27FC236}">
                <a16:creationId xmlns:a16="http://schemas.microsoft.com/office/drawing/2014/main" id="{7C20A13F-AFB2-F0AC-AD4B-A549BBC8FADE}"/>
              </a:ext>
            </a:extLst>
          </p:cNvPr>
          <p:cNvSpPr txBox="1">
            <a:spLocks/>
          </p:cNvSpPr>
          <p:nvPr/>
        </p:nvSpPr>
        <p:spPr bwMode="auto">
          <a:xfrm>
            <a:off x="1449446" y="380801"/>
            <a:ext cx="624510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Franklin Gothic Book"/>
                <a:ea typeface="+mj-ea"/>
                <a:cs typeface="+mj-cs"/>
              </a:rPr>
              <a:t>Christ The Priest</a:t>
            </a:r>
          </a:p>
        </p:txBody>
      </p:sp>
    </p:spTree>
    <p:extLst>
      <p:ext uri="{BB962C8B-B14F-4D97-AF65-F5344CB8AC3E}">
        <p14:creationId xmlns:p14="http://schemas.microsoft.com/office/powerpoint/2010/main" val="563422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712" y="2643486"/>
            <a:ext cx="8410575" cy="630942"/>
          </a:xfrm>
        </p:spPr>
        <p:txBody>
          <a:bodyPr>
            <a:spAutoFit/>
          </a:bodyPr>
          <a:lstStyle/>
          <a:p>
            <a:r>
              <a:rPr lang="en-US" sz="3200" dirty="0">
                <a:solidFill>
                  <a:schemeClr val="tx1"/>
                </a:solidFill>
              </a:rPr>
              <a:t>There is now a better hope. Hebrews 7:19</a:t>
            </a:r>
          </a:p>
        </p:txBody>
      </p:sp>
      <p:sp>
        <p:nvSpPr>
          <p:cNvPr id="3" name="Content Placeholder 2"/>
          <p:cNvSpPr>
            <a:spLocks noGrp="1"/>
          </p:cNvSpPr>
          <p:nvPr>
            <p:ph idx="1"/>
          </p:nvPr>
        </p:nvSpPr>
        <p:spPr>
          <a:xfrm>
            <a:off x="382175" y="3429000"/>
            <a:ext cx="8410575" cy="1128514"/>
          </a:xfrm>
        </p:spPr>
        <p:txBody>
          <a:bodyPr>
            <a:spAutoFit/>
          </a:bodyPr>
          <a:lstStyle/>
          <a:p>
            <a:r>
              <a:rPr lang="en-US" sz="3200" dirty="0"/>
              <a:t>Now we can draw near to God.</a:t>
            </a:r>
          </a:p>
          <a:p>
            <a:pPr lvl="1"/>
            <a:r>
              <a:rPr lang="en-US" sz="3200" dirty="0"/>
              <a:t>Not possible under the law. Hebrews 10:1-4</a:t>
            </a:r>
          </a:p>
        </p:txBody>
      </p:sp>
      <p:sp>
        <p:nvSpPr>
          <p:cNvPr id="4" name="Title 1">
            <a:extLst>
              <a:ext uri="{FF2B5EF4-FFF2-40B4-BE49-F238E27FC236}">
                <a16:creationId xmlns:a16="http://schemas.microsoft.com/office/drawing/2014/main" id="{1785AA68-9907-E44D-6DDA-2F10A2FFBE5B}"/>
              </a:ext>
            </a:extLst>
          </p:cNvPr>
          <p:cNvSpPr txBox="1">
            <a:spLocks/>
          </p:cNvSpPr>
          <p:nvPr/>
        </p:nvSpPr>
        <p:spPr bwMode="auto">
          <a:xfrm>
            <a:off x="606142" y="1129389"/>
            <a:ext cx="7955280" cy="1384995"/>
          </a:xfrm>
          <a:prstGeom prst="rect">
            <a:avLst/>
          </a:prstGeom>
          <a:noFill/>
          <a:ln w="9525">
            <a:noFill/>
            <a:miter lim="800000"/>
            <a:headEnd/>
            <a:tailEnd/>
          </a:ln>
        </p:spPr>
        <p:txBody>
          <a:bodyPr vert="horz" wrap="square" lIns="91440" tIns="45720" rIns="91440" bIns="91440" numCol="1" anchor="b"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4500" b="0" i="0" u="none" strike="noStrike" kern="1200" cap="none" spc="0" normalizeH="0" baseline="0" noProof="0" dirty="0">
                <a:ln>
                  <a:noFill/>
                </a:ln>
                <a:solidFill>
                  <a:schemeClr val="tx1"/>
                </a:solidFill>
                <a:effectLst/>
                <a:uLnTx/>
                <a:uFillTx/>
                <a:latin typeface="Franklin Gothic Book"/>
                <a:ea typeface="+mj-ea"/>
                <a:cs typeface="+mj-cs"/>
              </a:rPr>
              <a:t>Blessings from God </a:t>
            </a:r>
            <a:br>
              <a:rPr kumimoji="0" lang="en-US" sz="4500" b="0" i="0" u="none" strike="noStrike" kern="1200" cap="none" spc="0" normalizeH="0" baseline="0" noProof="0" dirty="0">
                <a:ln>
                  <a:noFill/>
                </a:ln>
                <a:solidFill>
                  <a:schemeClr val="tx1"/>
                </a:solidFill>
                <a:effectLst/>
                <a:uLnTx/>
                <a:uFillTx/>
                <a:latin typeface="Franklin Gothic Book"/>
                <a:ea typeface="+mj-ea"/>
                <a:cs typeface="+mj-cs"/>
              </a:rPr>
            </a:br>
            <a:r>
              <a:rPr kumimoji="0" lang="en-US" sz="3600" b="0" i="0" u="none" strike="noStrike" kern="1200" cap="none" spc="0" normalizeH="0" baseline="0" noProof="0" dirty="0">
                <a:ln>
                  <a:noFill/>
                </a:ln>
                <a:solidFill>
                  <a:schemeClr val="tx1"/>
                </a:solidFill>
                <a:effectLst/>
                <a:uLnTx/>
                <a:uFillTx/>
                <a:latin typeface="Franklin Gothic Book"/>
                <a:ea typeface="+mj-ea"/>
                <a:cs typeface="+mj-cs"/>
              </a:rPr>
              <a:t>Hebrews 8:1-3</a:t>
            </a:r>
          </a:p>
        </p:txBody>
      </p:sp>
      <p:sp>
        <p:nvSpPr>
          <p:cNvPr id="5" name="Title 1">
            <a:extLst>
              <a:ext uri="{FF2B5EF4-FFF2-40B4-BE49-F238E27FC236}">
                <a16:creationId xmlns:a16="http://schemas.microsoft.com/office/drawing/2014/main" id="{37B7B1B4-7EF7-1468-651D-270C38D18500}"/>
              </a:ext>
            </a:extLst>
          </p:cNvPr>
          <p:cNvSpPr txBox="1">
            <a:spLocks/>
          </p:cNvSpPr>
          <p:nvPr/>
        </p:nvSpPr>
        <p:spPr bwMode="auto">
          <a:xfrm>
            <a:off x="1449446" y="380801"/>
            <a:ext cx="6245108" cy="761747"/>
          </a:xfrm>
          <a:prstGeom prst="rect">
            <a:avLst/>
          </a:prstGeom>
          <a:noFill/>
          <a:ln w="9525">
            <a:noFill/>
            <a:miter lim="800000"/>
            <a:headEnd/>
            <a:tailEnd/>
          </a:ln>
        </p:spPr>
        <p:txBody>
          <a:bodyPr vert="horz" wrap="square" lIns="68580" tIns="34290" rIns="68580" bIns="34290" numCol="1" rtlCol="0" anchor="ctr" anchorCtr="0" compatLnSpc="1">
            <a:prstTxWarp prst="textNoShape">
              <a:avLst/>
            </a:prstTxWarp>
            <a:spAutoFit/>
          </a:bodyPr>
          <a:lst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4500" b="1" i="0" u="none" strike="noStrike" kern="1200" cap="none" spc="0" normalizeH="0" baseline="0" noProof="0" dirty="0">
                <a:ln>
                  <a:noFill/>
                </a:ln>
                <a:solidFill>
                  <a:schemeClr val="tx1"/>
                </a:solidFill>
                <a:effectLst/>
                <a:uLnTx/>
                <a:uFillTx/>
                <a:latin typeface="Franklin Gothic Book"/>
                <a:ea typeface="+mj-ea"/>
                <a:cs typeface="+mj-cs"/>
              </a:rPr>
              <a:t>Christ The Priest</a:t>
            </a:r>
          </a:p>
        </p:txBody>
      </p:sp>
    </p:spTree>
    <p:extLst>
      <p:ext uri="{BB962C8B-B14F-4D97-AF65-F5344CB8AC3E}">
        <p14:creationId xmlns:p14="http://schemas.microsoft.com/office/powerpoint/2010/main" val="2534081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8152" y="76313"/>
            <a:ext cx="7772400" cy="1369606"/>
          </a:xfrm>
        </p:spPr>
        <p:txBody>
          <a:bodyPr>
            <a:spAutoFit/>
          </a:bodyPr>
          <a:lstStyle/>
          <a:p>
            <a:r>
              <a:rPr lang="en-US" b="1" dirty="0">
                <a:solidFill>
                  <a:schemeClr val="tx1"/>
                </a:solidFill>
              </a:rPr>
              <a:t>Christ’s superior priesthood is the basis of that hope.</a:t>
            </a:r>
          </a:p>
        </p:txBody>
      </p:sp>
      <p:sp>
        <p:nvSpPr>
          <p:cNvPr id="3" name="Content Placeholder 2"/>
          <p:cNvSpPr>
            <a:spLocks noGrp="1"/>
          </p:cNvSpPr>
          <p:nvPr>
            <p:ph idx="1"/>
          </p:nvPr>
        </p:nvSpPr>
        <p:spPr>
          <a:xfrm>
            <a:off x="200025" y="1638300"/>
            <a:ext cx="8486775" cy="3647152"/>
          </a:xfrm>
        </p:spPr>
        <p:txBody>
          <a:bodyPr>
            <a:spAutoFit/>
          </a:bodyPr>
          <a:lstStyle/>
          <a:p>
            <a:r>
              <a:rPr lang="en-US" sz="3600" dirty="0"/>
              <a:t>Priest after the order of Melchizedek.</a:t>
            </a:r>
          </a:p>
          <a:p>
            <a:r>
              <a:rPr lang="en-US" sz="3600" dirty="0"/>
              <a:t>Passed through the heavens. Hebrews 4:14</a:t>
            </a:r>
          </a:p>
          <a:p>
            <a:r>
              <a:rPr lang="en-US" sz="3600" dirty="0"/>
              <a:t>Sympathize with our weaknesses. Hebrews 4:15</a:t>
            </a:r>
          </a:p>
          <a:p>
            <a:r>
              <a:rPr lang="en-US" sz="3600" dirty="0"/>
              <a:t>Through Him we may </a:t>
            </a:r>
            <a:r>
              <a:rPr lang="en-US" sz="3600" i="1" dirty="0"/>
              <a:t>“come boldly to the throne of grace” </a:t>
            </a:r>
            <a:r>
              <a:rPr lang="en-US" sz="3600" dirty="0"/>
              <a:t>and </a:t>
            </a:r>
            <a:r>
              <a:rPr lang="en-US" sz="3600" i="1" dirty="0"/>
              <a:t>“obtain mercy and find grace to help in time of need”</a:t>
            </a:r>
            <a:r>
              <a:rPr lang="en-US" sz="3600" dirty="0"/>
              <a:t> Hebrews 4:16</a:t>
            </a:r>
          </a:p>
        </p:txBody>
      </p:sp>
    </p:spTree>
    <p:extLst>
      <p:ext uri="{BB962C8B-B14F-4D97-AF65-F5344CB8AC3E}">
        <p14:creationId xmlns:p14="http://schemas.microsoft.com/office/powerpoint/2010/main" val="34968960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528</TotalTime>
  <Words>1137</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Franklin Gothic Book</vt:lpstr>
      <vt:lpstr>Perpetua</vt:lpstr>
      <vt:lpstr>Tahoma</vt:lpstr>
      <vt:lpstr>Times-Bold</vt:lpstr>
      <vt:lpstr>Times-Italic</vt:lpstr>
      <vt:lpstr>Times-Roman</vt:lpstr>
      <vt:lpstr>Wingdings 2</vt:lpstr>
      <vt:lpstr>Theme10</vt:lpstr>
      <vt:lpstr>Christ: King, Priest, Judge</vt:lpstr>
      <vt:lpstr>Christ The Priest</vt:lpstr>
      <vt:lpstr>THE HISTORY OF MELCHIZEDEK Hebrews 7:1-3</vt:lpstr>
      <vt:lpstr>THE HISTORY OF MELCHIZEDEK Hebrews 7:1-3</vt:lpstr>
      <vt:lpstr>Appointed by God. Hebrews 5:1-6</vt:lpstr>
      <vt:lpstr>Access to God. Hebrews 8:1-3</vt:lpstr>
      <vt:lpstr>Blessings from God  Hebrews 8:1-3</vt:lpstr>
      <vt:lpstr>There is now a better hope. Hebrews 7:19</vt:lpstr>
      <vt:lpstr>Christ’s superior priesthood is the basis of that hope.</vt:lpstr>
      <vt:lpstr>Christ’s superior priesthood is the basis of that hope.</vt:lpstr>
      <vt:lpstr>Christ The Judge</vt:lpstr>
      <vt:lpstr>Judge the Nations Psalms 2:8-12</vt:lpstr>
      <vt:lpstr>Judge in the Day of Wrath Psalms 110:5</vt:lpstr>
      <vt:lpstr>What does Psalms 110 teach Us? </vt:lpstr>
      <vt:lpstr>What does Psalms 110 teach Us? </vt:lpstr>
      <vt:lpstr>Son of David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 King, Priest, Judge</dc:title>
  <dc:creator>mgalloway2715@gmail.com</dc:creator>
  <cp:lastModifiedBy>Richard Lidh</cp:lastModifiedBy>
  <cp:revision>20</cp:revision>
  <cp:lastPrinted>2022-10-15T02:24:46Z</cp:lastPrinted>
  <dcterms:created xsi:type="dcterms:W3CDTF">2022-09-25T13:46:44Z</dcterms:created>
  <dcterms:modified xsi:type="dcterms:W3CDTF">2022-10-15T02:25:03Z</dcterms:modified>
</cp:coreProperties>
</file>